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Lst>
  <p:sldSz cx="10688638" cy="15124113"/>
  <p:notesSz cx="6858000" cy="9144000"/>
  <p:defaultTextStyle>
    <a:defPPr>
      <a:defRPr lang="en-US"/>
    </a:defPPr>
    <a:lvl1pPr marL="0" algn="l" defTabSz="737464" rtl="0" eaLnBrk="1" latinLnBrk="0" hangingPunct="1">
      <a:defRPr sz="2900" kern="1200">
        <a:solidFill>
          <a:schemeClr val="tx1"/>
        </a:solidFill>
        <a:latin typeface="+mn-lt"/>
        <a:ea typeface="+mn-ea"/>
        <a:cs typeface="+mn-cs"/>
      </a:defRPr>
    </a:lvl1pPr>
    <a:lvl2pPr marL="737464" algn="l" defTabSz="737464" rtl="0" eaLnBrk="1" latinLnBrk="0" hangingPunct="1">
      <a:defRPr sz="2900" kern="1200">
        <a:solidFill>
          <a:schemeClr val="tx1"/>
        </a:solidFill>
        <a:latin typeface="+mn-lt"/>
        <a:ea typeface="+mn-ea"/>
        <a:cs typeface="+mn-cs"/>
      </a:defRPr>
    </a:lvl2pPr>
    <a:lvl3pPr marL="1474927" algn="l" defTabSz="737464" rtl="0" eaLnBrk="1" latinLnBrk="0" hangingPunct="1">
      <a:defRPr sz="2900" kern="1200">
        <a:solidFill>
          <a:schemeClr val="tx1"/>
        </a:solidFill>
        <a:latin typeface="+mn-lt"/>
        <a:ea typeface="+mn-ea"/>
        <a:cs typeface="+mn-cs"/>
      </a:defRPr>
    </a:lvl3pPr>
    <a:lvl4pPr marL="2212391" algn="l" defTabSz="737464" rtl="0" eaLnBrk="1" latinLnBrk="0" hangingPunct="1">
      <a:defRPr sz="2900" kern="1200">
        <a:solidFill>
          <a:schemeClr val="tx1"/>
        </a:solidFill>
        <a:latin typeface="+mn-lt"/>
        <a:ea typeface="+mn-ea"/>
        <a:cs typeface="+mn-cs"/>
      </a:defRPr>
    </a:lvl4pPr>
    <a:lvl5pPr marL="2949854" algn="l" defTabSz="737464" rtl="0" eaLnBrk="1" latinLnBrk="0" hangingPunct="1">
      <a:defRPr sz="2900" kern="1200">
        <a:solidFill>
          <a:schemeClr val="tx1"/>
        </a:solidFill>
        <a:latin typeface="+mn-lt"/>
        <a:ea typeface="+mn-ea"/>
        <a:cs typeface="+mn-cs"/>
      </a:defRPr>
    </a:lvl5pPr>
    <a:lvl6pPr marL="3687318" algn="l" defTabSz="737464" rtl="0" eaLnBrk="1" latinLnBrk="0" hangingPunct="1">
      <a:defRPr sz="2900" kern="1200">
        <a:solidFill>
          <a:schemeClr val="tx1"/>
        </a:solidFill>
        <a:latin typeface="+mn-lt"/>
        <a:ea typeface="+mn-ea"/>
        <a:cs typeface="+mn-cs"/>
      </a:defRPr>
    </a:lvl6pPr>
    <a:lvl7pPr marL="4424782" algn="l" defTabSz="737464" rtl="0" eaLnBrk="1" latinLnBrk="0" hangingPunct="1">
      <a:defRPr sz="2900" kern="1200">
        <a:solidFill>
          <a:schemeClr val="tx1"/>
        </a:solidFill>
        <a:latin typeface="+mn-lt"/>
        <a:ea typeface="+mn-ea"/>
        <a:cs typeface="+mn-cs"/>
      </a:defRPr>
    </a:lvl7pPr>
    <a:lvl8pPr marL="5162245" algn="l" defTabSz="737464" rtl="0" eaLnBrk="1" latinLnBrk="0" hangingPunct="1">
      <a:defRPr sz="2900" kern="1200">
        <a:solidFill>
          <a:schemeClr val="tx1"/>
        </a:solidFill>
        <a:latin typeface="+mn-lt"/>
        <a:ea typeface="+mn-ea"/>
        <a:cs typeface="+mn-cs"/>
      </a:defRPr>
    </a:lvl8pPr>
    <a:lvl9pPr marL="5899709" algn="l" defTabSz="737464" rtl="0" eaLnBrk="1" latinLnBrk="0" hangingPunct="1">
      <a:defRPr sz="2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64">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50" d="100"/>
          <a:sy n="150" d="100"/>
        </p:scale>
        <p:origin x="108" y="-4848"/>
      </p:cViewPr>
      <p:guideLst>
        <p:guide orient="horz" pos="4764"/>
        <p:guide pos="336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648" y="4698279"/>
            <a:ext cx="9085342" cy="3241882"/>
          </a:xfrm>
        </p:spPr>
        <p:txBody>
          <a:bodyPr/>
          <a:lstStyle/>
          <a:p>
            <a:r>
              <a:rPr lang="nl-BE"/>
              <a:t>Click to edit Master title style</a:t>
            </a:r>
            <a:endParaRPr lang="en-US"/>
          </a:p>
        </p:txBody>
      </p:sp>
      <p:sp>
        <p:nvSpPr>
          <p:cNvPr id="3" name="Subtitle 2"/>
          <p:cNvSpPr>
            <a:spLocks noGrp="1"/>
          </p:cNvSpPr>
          <p:nvPr>
            <p:ph type="subTitle" idx="1"/>
          </p:nvPr>
        </p:nvSpPr>
        <p:spPr>
          <a:xfrm>
            <a:off x="1603296" y="8570331"/>
            <a:ext cx="7482047" cy="3865051"/>
          </a:xfrm>
        </p:spPr>
        <p:txBody>
          <a:bodyPr/>
          <a:lstStyle>
            <a:lvl1pPr marL="0" indent="0" algn="ctr">
              <a:buNone/>
              <a:defRPr>
                <a:solidFill>
                  <a:schemeClr val="tx1">
                    <a:tint val="75000"/>
                  </a:schemeClr>
                </a:solidFill>
              </a:defRPr>
            </a:lvl1pPr>
            <a:lvl2pPr marL="737464" indent="0" algn="ctr">
              <a:buNone/>
              <a:defRPr>
                <a:solidFill>
                  <a:schemeClr val="tx1">
                    <a:tint val="75000"/>
                  </a:schemeClr>
                </a:solidFill>
              </a:defRPr>
            </a:lvl2pPr>
            <a:lvl3pPr marL="1474927" indent="0" algn="ctr">
              <a:buNone/>
              <a:defRPr>
                <a:solidFill>
                  <a:schemeClr val="tx1">
                    <a:tint val="75000"/>
                  </a:schemeClr>
                </a:solidFill>
              </a:defRPr>
            </a:lvl3pPr>
            <a:lvl4pPr marL="2212391" indent="0" algn="ctr">
              <a:buNone/>
              <a:defRPr>
                <a:solidFill>
                  <a:schemeClr val="tx1">
                    <a:tint val="75000"/>
                  </a:schemeClr>
                </a:solidFill>
              </a:defRPr>
            </a:lvl4pPr>
            <a:lvl5pPr marL="2949854" indent="0" algn="ctr">
              <a:buNone/>
              <a:defRPr>
                <a:solidFill>
                  <a:schemeClr val="tx1">
                    <a:tint val="75000"/>
                  </a:schemeClr>
                </a:solidFill>
              </a:defRPr>
            </a:lvl5pPr>
            <a:lvl6pPr marL="3687318" indent="0" algn="ctr">
              <a:buNone/>
              <a:defRPr>
                <a:solidFill>
                  <a:schemeClr val="tx1">
                    <a:tint val="75000"/>
                  </a:schemeClr>
                </a:solidFill>
              </a:defRPr>
            </a:lvl6pPr>
            <a:lvl7pPr marL="4424782" indent="0" algn="ctr">
              <a:buNone/>
              <a:defRPr>
                <a:solidFill>
                  <a:schemeClr val="tx1">
                    <a:tint val="75000"/>
                  </a:schemeClr>
                </a:solidFill>
              </a:defRPr>
            </a:lvl7pPr>
            <a:lvl8pPr marL="5162245" indent="0" algn="ctr">
              <a:buNone/>
              <a:defRPr>
                <a:solidFill>
                  <a:schemeClr val="tx1">
                    <a:tint val="75000"/>
                  </a:schemeClr>
                </a:solidFill>
              </a:defRPr>
            </a:lvl8pPr>
            <a:lvl9pPr marL="5899709" indent="0" algn="ctr">
              <a:buNone/>
              <a:defRPr>
                <a:solidFill>
                  <a:schemeClr val="tx1">
                    <a:tint val="75000"/>
                  </a:schemeClr>
                </a:solidFill>
              </a:defRPr>
            </a:lvl9pPr>
          </a:lstStyle>
          <a:p>
            <a:r>
              <a:rPr lang="nl-BE"/>
              <a:t>Click to edit Master subtitle style</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3491175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3778125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1337363"/>
            <a:ext cx="2809479" cy="28455739"/>
          </a:xfrm>
        </p:spPr>
        <p:txBody>
          <a:bodyPr vert="eaVert"/>
          <a:lstStyle/>
          <a:p>
            <a:r>
              <a:rPr lang="nl-BE"/>
              <a:t>Click to edit Master title style</a:t>
            </a:r>
            <a:endParaRPr lang="en-US"/>
          </a:p>
        </p:txBody>
      </p:sp>
      <p:sp>
        <p:nvSpPr>
          <p:cNvPr id="3" name="Vertical Text Placeholder 2"/>
          <p:cNvSpPr>
            <a:spLocks noGrp="1"/>
          </p:cNvSpPr>
          <p:nvPr>
            <p:ph type="body" orient="vert" idx="1"/>
          </p:nvPr>
        </p:nvSpPr>
        <p:spPr>
          <a:xfrm>
            <a:off x="625361" y="1337363"/>
            <a:ext cx="8255859" cy="28455739"/>
          </a:xfrm>
        </p:spPr>
        <p:txBody>
          <a:bodyPr vert="eaVert"/>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814910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idx="1"/>
          </p:nvPr>
        </p:nvSpPr>
        <p:spPr/>
        <p:txBody>
          <a:body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317561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9718644"/>
            <a:ext cx="9085342" cy="3003817"/>
          </a:xfrm>
        </p:spPr>
        <p:txBody>
          <a:bodyPr anchor="t"/>
          <a:lstStyle>
            <a:lvl1pPr algn="l">
              <a:defRPr sz="6500" b="1" cap="all"/>
            </a:lvl1pPr>
          </a:lstStyle>
          <a:p>
            <a:r>
              <a:rPr lang="nl-BE"/>
              <a:t>Click to edit Master title style</a:t>
            </a:r>
            <a:endParaRPr lang="en-US"/>
          </a:p>
        </p:txBody>
      </p:sp>
      <p:sp>
        <p:nvSpPr>
          <p:cNvPr id="3" name="Text Placeholder 2"/>
          <p:cNvSpPr>
            <a:spLocks noGrp="1"/>
          </p:cNvSpPr>
          <p:nvPr>
            <p:ph type="body" idx="1"/>
          </p:nvPr>
        </p:nvSpPr>
        <p:spPr>
          <a:xfrm>
            <a:off x="844329" y="6410245"/>
            <a:ext cx="9085342" cy="3308399"/>
          </a:xfrm>
        </p:spPr>
        <p:txBody>
          <a:bodyPr anchor="b"/>
          <a:lstStyle>
            <a:lvl1pPr marL="0" indent="0">
              <a:buNone/>
              <a:defRPr sz="3200">
                <a:solidFill>
                  <a:schemeClr val="tx1">
                    <a:tint val="75000"/>
                  </a:schemeClr>
                </a:solidFill>
              </a:defRPr>
            </a:lvl1pPr>
            <a:lvl2pPr marL="737464" indent="0">
              <a:buNone/>
              <a:defRPr sz="2900">
                <a:solidFill>
                  <a:schemeClr val="tx1">
                    <a:tint val="75000"/>
                  </a:schemeClr>
                </a:solidFill>
              </a:defRPr>
            </a:lvl2pPr>
            <a:lvl3pPr marL="1474927" indent="0">
              <a:buNone/>
              <a:defRPr sz="2600">
                <a:solidFill>
                  <a:schemeClr val="tx1">
                    <a:tint val="75000"/>
                  </a:schemeClr>
                </a:solidFill>
              </a:defRPr>
            </a:lvl3pPr>
            <a:lvl4pPr marL="2212391" indent="0">
              <a:buNone/>
              <a:defRPr sz="2300">
                <a:solidFill>
                  <a:schemeClr val="tx1">
                    <a:tint val="75000"/>
                  </a:schemeClr>
                </a:solidFill>
              </a:defRPr>
            </a:lvl4pPr>
            <a:lvl5pPr marL="2949854" indent="0">
              <a:buNone/>
              <a:defRPr sz="2300">
                <a:solidFill>
                  <a:schemeClr val="tx1">
                    <a:tint val="75000"/>
                  </a:schemeClr>
                </a:solidFill>
              </a:defRPr>
            </a:lvl5pPr>
            <a:lvl6pPr marL="3687318" indent="0">
              <a:buNone/>
              <a:defRPr sz="2300">
                <a:solidFill>
                  <a:schemeClr val="tx1">
                    <a:tint val="75000"/>
                  </a:schemeClr>
                </a:solidFill>
              </a:defRPr>
            </a:lvl6pPr>
            <a:lvl7pPr marL="4424782" indent="0">
              <a:buNone/>
              <a:defRPr sz="2300">
                <a:solidFill>
                  <a:schemeClr val="tx1">
                    <a:tint val="75000"/>
                  </a:schemeClr>
                </a:solidFill>
              </a:defRPr>
            </a:lvl7pPr>
            <a:lvl8pPr marL="5162245" indent="0">
              <a:buNone/>
              <a:defRPr sz="2300">
                <a:solidFill>
                  <a:schemeClr val="tx1">
                    <a:tint val="75000"/>
                  </a:schemeClr>
                </a:solidFill>
              </a:defRPr>
            </a:lvl8pPr>
            <a:lvl9pPr marL="5899709" indent="0">
              <a:buNone/>
              <a:defRPr sz="2300">
                <a:solidFill>
                  <a:schemeClr val="tx1">
                    <a:tint val="75000"/>
                  </a:schemeClr>
                </a:solidFill>
              </a:defRPr>
            </a:lvl9pPr>
          </a:lstStyle>
          <a:p>
            <a:pPr lvl="0"/>
            <a:r>
              <a:rPr lang="nl-BE"/>
              <a:t>Click to edit Master text styles</a:t>
            </a:r>
          </a:p>
        </p:txBody>
      </p:sp>
      <p:sp>
        <p:nvSpPr>
          <p:cNvPr id="4" name="Date Placeholder 3"/>
          <p:cNvSpPr>
            <a:spLocks noGrp="1"/>
          </p:cNvSpPr>
          <p:nvPr>
            <p:ph type="dt" sz="half" idx="10"/>
          </p:nvPr>
        </p:nvSpPr>
        <p:spPr/>
        <p:txBody>
          <a:bodyPr/>
          <a:lstStyle/>
          <a:p>
            <a:fld id="{7DE43B1A-5152-8146-A629-57DD5480F534}" type="datetimeFigureOut">
              <a:rPr lang="en-US" smtClean="0"/>
              <a:t>25-Mar-17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609659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Content Placeholder 2"/>
          <p:cNvSpPr>
            <a:spLocks noGrp="1"/>
          </p:cNvSpPr>
          <p:nvPr>
            <p:ph sz="half" idx="1"/>
          </p:nvPr>
        </p:nvSpPr>
        <p:spPr>
          <a:xfrm>
            <a:off x="625361" y="7782617"/>
            <a:ext cx="5531741" cy="22010485"/>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Content Placeholder 3"/>
          <p:cNvSpPr>
            <a:spLocks noGrp="1"/>
          </p:cNvSpPr>
          <p:nvPr>
            <p:ph sz="half" idx="2"/>
          </p:nvPr>
        </p:nvSpPr>
        <p:spPr>
          <a:xfrm>
            <a:off x="6335245" y="7782617"/>
            <a:ext cx="5533597" cy="22010485"/>
          </a:xfrm>
        </p:spPr>
        <p:txBody>
          <a:bodyPr/>
          <a:lstStyle>
            <a:lvl1pPr>
              <a:defRPr sz="4500"/>
            </a:lvl1pPr>
            <a:lvl2pPr>
              <a:defRPr sz="3900"/>
            </a:lvl2pPr>
            <a:lvl3pPr>
              <a:defRPr sz="3200"/>
            </a:lvl3pPr>
            <a:lvl4pPr>
              <a:defRPr sz="2900"/>
            </a:lvl4pPr>
            <a:lvl5pPr>
              <a:defRPr sz="2900"/>
            </a:lvl5pPr>
            <a:lvl6pPr>
              <a:defRPr sz="2900"/>
            </a:lvl6pPr>
            <a:lvl7pPr>
              <a:defRPr sz="2900"/>
            </a:lvl7pPr>
            <a:lvl8pPr>
              <a:defRPr sz="2900"/>
            </a:lvl8pPr>
            <a:lvl9pPr>
              <a:defRPr sz="29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Date Placeholder 4"/>
          <p:cNvSpPr>
            <a:spLocks noGrp="1"/>
          </p:cNvSpPr>
          <p:nvPr>
            <p:ph type="dt" sz="half" idx="10"/>
          </p:nvPr>
        </p:nvSpPr>
        <p:spPr/>
        <p:txBody>
          <a:bodyPr/>
          <a:lstStyle/>
          <a:p>
            <a:fld id="{7DE43B1A-5152-8146-A629-57DD5480F534}" type="datetimeFigureOut">
              <a:rPr lang="en-US" smtClean="0"/>
              <a:t>25-Mar-17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922899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605666"/>
            <a:ext cx="9619774" cy="2520686"/>
          </a:xfrm>
        </p:spPr>
        <p:txBody>
          <a:bodyPr/>
          <a:lstStyle>
            <a:lvl1pPr>
              <a:defRPr/>
            </a:lvl1pPr>
          </a:lstStyle>
          <a:p>
            <a:r>
              <a:rPr lang="nl-BE"/>
              <a:t>Click to edit Master title style</a:t>
            </a:r>
            <a:endParaRPr lang="en-US"/>
          </a:p>
        </p:txBody>
      </p:sp>
      <p:sp>
        <p:nvSpPr>
          <p:cNvPr id="3" name="Text Placeholder 2"/>
          <p:cNvSpPr>
            <a:spLocks noGrp="1"/>
          </p:cNvSpPr>
          <p:nvPr>
            <p:ph type="body" idx="1"/>
          </p:nvPr>
        </p:nvSpPr>
        <p:spPr>
          <a:xfrm>
            <a:off x="534432" y="3385422"/>
            <a:ext cx="4722671" cy="1410883"/>
          </a:xfrm>
        </p:spPr>
        <p:txBody>
          <a:bodyPr anchor="b"/>
          <a:lstStyle>
            <a:lvl1pPr marL="0" indent="0">
              <a:buNone/>
              <a:defRPr sz="3900" b="1"/>
            </a:lvl1pPr>
            <a:lvl2pPr marL="737464" indent="0">
              <a:buNone/>
              <a:defRPr sz="3200" b="1"/>
            </a:lvl2pPr>
            <a:lvl3pPr marL="1474927" indent="0">
              <a:buNone/>
              <a:defRPr sz="2900" b="1"/>
            </a:lvl3pPr>
            <a:lvl4pPr marL="2212391" indent="0">
              <a:buNone/>
              <a:defRPr sz="2600" b="1"/>
            </a:lvl4pPr>
            <a:lvl5pPr marL="2949854" indent="0">
              <a:buNone/>
              <a:defRPr sz="2600" b="1"/>
            </a:lvl5pPr>
            <a:lvl6pPr marL="3687318" indent="0">
              <a:buNone/>
              <a:defRPr sz="2600" b="1"/>
            </a:lvl6pPr>
            <a:lvl7pPr marL="4424782" indent="0">
              <a:buNone/>
              <a:defRPr sz="2600" b="1"/>
            </a:lvl7pPr>
            <a:lvl8pPr marL="5162245" indent="0">
              <a:buNone/>
              <a:defRPr sz="2600" b="1"/>
            </a:lvl8pPr>
            <a:lvl9pPr marL="5899709" indent="0">
              <a:buNone/>
              <a:defRPr sz="2600" b="1"/>
            </a:lvl9pPr>
          </a:lstStyle>
          <a:p>
            <a:pPr lvl="0"/>
            <a:r>
              <a:rPr lang="nl-BE"/>
              <a:t>Click to edit Master text styles</a:t>
            </a:r>
          </a:p>
        </p:txBody>
      </p:sp>
      <p:sp>
        <p:nvSpPr>
          <p:cNvPr id="4" name="Content Placeholder 3"/>
          <p:cNvSpPr>
            <a:spLocks noGrp="1"/>
          </p:cNvSpPr>
          <p:nvPr>
            <p:ph sz="half" idx="2"/>
          </p:nvPr>
        </p:nvSpPr>
        <p:spPr>
          <a:xfrm>
            <a:off x="534432" y="4796304"/>
            <a:ext cx="4722671" cy="8713871"/>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5" name="Text Placeholder 4"/>
          <p:cNvSpPr>
            <a:spLocks noGrp="1"/>
          </p:cNvSpPr>
          <p:nvPr>
            <p:ph type="body" sz="quarter" idx="3"/>
          </p:nvPr>
        </p:nvSpPr>
        <p:spPr>
          <a:xfrm>
            <a:off x="5429680" y="3385422"/>
            <a:ext cx="4724526" cy="1410883"/>
          </a:xfrm>
        </p:spPr>
        <p:txBody>
          <a:bodyPr anchor="b"/>
          <a:lstStyle>
            <a:lvl1pPr marL="0" indent="0">
              <a:buNone/>
              <a:defRPr sz="3900" b="1"/>
            </a:lvl1pPr>
            <a:lvl2pPr marL="737464" indent="0">
              <a:buNone/>
              <a:defRPr sz="3200" b="1"/>
            </a:lvl2pPr>
            <a:lvl3pPr marL="1474927" indent="0">
              <a:buNone/>
              <a:defRPr sz="2900" b="1"/>
            </a:lvl3pPr>
            <a:lvl4pPr marL="2212391" indent="0">
              <a:buNone/>
              <a:defRPr sz="2600" b="1"/>
            </a:lvl4pPr>
            <a:lvl5pPr marL="2949854" indent="0">
              <a:buNone/>
              <a:defRPr sz="2600" b="1"/>
            </a:lvl5pPr>
            <a:lvl6pPr marL="3687318" indent="0">
              <a:buNone/>
              <a:defRPr sz="2600" b="1"/>
            </a:lvl6pPr>
            <a:lvl7pPr marL="4424782" indent="0">
              <a:buNone/>
              <a:defRPr sz="2600" b="1"/>
            </a:lvl7pPr>
            <a:lvl8pPr marL="5162245" indent="0">
              <a:buNone/>
              <a:defRPr sz="2600" b="1"/>
            </a:lvl8pPr>
            <a:lvl9pPr marL="5899709" indent="0">
              <a:buNone/>
              <a:defRPr sz="2600" b="1"/>
            </a:lvl9pPr>
          </a:lstStyle>
          <a:p>
            <a:pPr lvl="0"/>
            <a:r>
              <a:rPr lang="nl-BE"/>
              <a:t>Click to edit Master text styles</a:t>
            </a:r>
          </a:p>
        </p:txBody>
      </p:sp>
      <p:sp>
        <p:nvSpPr>
          <p:cNvPr id="6" name="Content Placeholder 5"/>
          <p:cNvSpPr>
            <a:spLocks noGrp="1"/>
          </p:cNvSpPr>
          <p:nvPr>
            <p:ph sz="quarter" idx="4"/>
          </p:nvPr>
        </p:nvSpPr>
        <p:spPr>
          <a:xfrm>
            <a:off x="5429680" y="4796304"/>
            <a:ext cx="4724526" cy="8713871"/>
          </a:xfrm>
        </p:spPr>
        <p:txBody>
          <a:bodyPr/>
          <a:lstStyle>
            <a:lvl1pPr>
              <a:defRPr sz="3900"/>
            </a:lvl1pPr>
            <a:lvl2pPr>
              <a:defRPr sz="3200"/>
            </a:lvl2pPr>
            <a:lvl3pPr>
              <a:defRPr sz="2900"/>
            </a:lvl3pPr>
            <a:lvl4pPr>
              <a:defRPr sz="2600"/>
            </a:lvl4pPr>
            <a:lvl5pPr>
              <a:defRPr sz="2600"/>
            </a:lvl5pPr>
            <a:lvl6pPr>
              <a:defRPr sz="2600"/>
            </a:lvl6pPr>
            <a:lvl7pPr>
              <a:defRPr sz="2600"/>
            </a:lvl7pPr>
            <a:lvl8pPr>
              <a:defRPr sz="2600"/>
            </a:lvl8pPr>
            <a:lvl9pPr>
              <a:defRPr sz="26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7" name="Date Placeholder 6"/>
          <p:cNvSpPr>
            <a:spLocks noGrp="1"/>
          </p:cNvSpPr>
          <p:nvPr>
            <p:ph type="dt" sz="half" idx="10"/>
          </p:nvPr>
        </p:nvSpPr>
        <p:spPr/>
        <p:txBody>
          <a:bodyPr/>
          <a:lstStyle/>
          <a:p>
            <a:fld id="{7DE43B1A-5152-8146-A629-57DD5480F534}" type="datetimeFigureOut">
              <a:rPr lang="en-US" smtClean="0"/>
              <a:t>25-Mar-17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864811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a:t>Click to edit Master title style</a:t>
            </a:r>
            <a:endParaRPr lang="en-US"/>
          </a:p>
        </p:txBody>
      </p:sp>
      <p:sp>
        <p:nvSpPr>
          <p:cNvPr id="3" name="Date Placeholder 2"/>
          <p:cNvSpPr>
            <a:spLocks noGrp="1"/>
          </p:cNvSpPr>
          <p:nvPr>
            <p:ph type="dt" sz="half" idx="10"/>
          </p:nvPr>
        </p:nvSpPr>
        <p:spPr/>
        <p:txBody>
          <a:bodyPr/>
          <a:lstStyle/>
          <a:p>
            <a:fld id="{7DE43B1A-5152-8146-A629-57DD5480F534}" type="datetimeFigureOut">
              <a:rPr lang="en-US" smtClean="0"/>
              <a:t>25-Mar-17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375127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43B1A-5152-8146-A629-57DD5480F534}" type="datetimeFigureOut">
              <a:rPr lang="en-US" smtClean="0"/>
              <a:t>25-Mar-17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1443859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433" y="602164"/>
            <a:ext cx="3516488" cy="2562697"/>
          </a:xfrm>
        </p:spPr>
        <p:txBody>
          <a:bodyPr anchor="b"/>
          <a:lstStyle>
            <a:lvl1pPr algn="l">
              <a:defRPr sz="3200" b="1"/>
            </a:lvl1pPr>
          </a:lstStyle>
          <a:p>
            <a:r>
              <a:rPr lang="nl-BE"/>
              <a:t>Click to edit Master title style</a:t>
            </a:r>
            <a:endParaRPr lang="en-US"/>
          </a:p>
        </p:txBody>
      </p:sp>
      <p:sp>
        <p:nvSpPr>
          <p:cNvPr id="3" name="Content Placeholder 2"/>
          <p:cNvSpPr>
            <a:spLocks noGrp="1"/>
          </p:cNvSpPr>
          <p:nvPr>
            <p:ph idx="1"/>
          </p:nvPr>
        </p:nvSpPr>
        <p:spPr>
          <a:xfrm>
            <a:off x="4178960" y="602165"/>
            <a:ext cx="5975246" cy="12908011"/>
          </a:xfrm>
        </p:spPr>
        <p:txBody>
          <a:bodyPr/>
          <a:lstStyle>
            <a:lvl1pPr>
              <a:defRPr sz="5200"/>
            </a:lvl1pPr>
            <a:lvl2pPr>
              <a:defRPr sz="4500"/>
            </a:lvl2pPr>
            <a:lvl3pPr>
              <a:defRPr sz="3900"/>
            </a:lvl3pPr>
            <a:lvl4pPr>
              <a:defRPr sz="3200"/>
            </a:lvl4pPr>
            <a:lvl5pPr>
              <a:defRPr sz="3200"/>
            </a:lvl5pPr>
            <a:lvl6pPr>
              <a:defRPr sz="3200"/>
            </a:lvl6pPr>
            <a:lvl7pPr>
              <a:defRPr sz="3200"/>
            </a:lvl7pPr>
            <a:lvl8pPr>
              <a:defRPr sz="3200"/>
            </a:lvl8pPr>
            <a:lvl9pPr>
              <a:defRPr sz="3200"/>
            </a:lvl9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Text Placeholder 3"/>
          <p:cNvSpPr>
            <a:spLocks noGrp="1"/>
          </p:cNvSpPr>
          <p:nvPr>
            <p:ph type="body" sz="half" idx="2"/>
          </p:nvPr>
        </p:nvSpPr>
        <p:spPr>
          <a:xfrm>
            <a:off x="534433" y="3164862"/>
            <a:ext cx="3516488" cy="10345315"/>
          </a:xfrm>
        </p:spPr>
        <p:txBody>
          <a:bodyPr/>
          <a:lstStyle>
            <a:lvl1pPr marL="0" indent="0">
              <a:buNone/>
              <a:defRPr sz="2300"/>
            </a:lvl1pPr>
            <a:lvl2pPr marL="737464" indent="0">
              <a:buNone/>
              <a:defRPr sz="1900"/>
            </a:lvl2pPr>
            <a:lvl3pPr marL="1474927" indent="0">
              <a:buNone/>
              <a:defRPr sz="1600"/>
            </a:lvl3pPr>
            <a:lvl4pPr marL="2212391" indent="0">
              <a:buNone/>
              <a:defRPr sz="1500"/>
            </a:lvl4pPr>
            <a:lvl5pPr marL="2949854" indent="0">
              <a:buNone/>
              <a:defRPr sz="1500"/>
            </a:lvl5pPr>
            <a:lvl6pPr marL="3687318" indent="0">
              <a:buNone/>
              <a:defRPr sz="1500"/>
            </a:lvl6pPr>
            <a:lvl7pPr marL="4424782" indent="0">
              <a:buNone/>
              <a:defRPr sz="1500"/>
            </a:lvl7pPr>
            <a:lvl8pPr marL="5162245" indent="0">
              <a:buNone/>
              <a:defRPr sz="1500"/>
            </a:lvl8pPr>
            <a:lvl9pPr marL="5899709" indent="0">
              <a:buNone/>
              <a:defRPr sz="1500"/>
            </a:lvl9pPr>
          </a:lstStyle>
          <a:p>
            <a:pPr lvl="0"/>
            <a:r>
              <a:rPr lang="nl-BE"/>
              <a:t>Click to edit Master text styles</a:t>
            </a:r>
          </a:p>
        </p:txBody>
      </p:sp>
      <p:sp>
        <p:nvSpPr>
          <p:cNvPr id="5" name="Date Placeholder 4"/>
          <p:cNvSpPr>
            <a:spLocks noGrp="1"/>
          </p:cNvSpPr>
          <p:nvPr>
            <p:ph type="dt" sz="half" idx="10"/>
          </p:nvPr>
        </p:nvSpPr>
        <p:spPr/>
        <p:txBody>
          <a:bodyPr/>
          <a:lstStyle/>
          <a:p>
            <a:fld id="{7DE43B1A-5152-8146-A629-57DD5480F534}" type="datetimeFigureOut">
              <a:rPr lang="en-US" smtClean="0"/>
              <a:t>25-Mar-17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189682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10586879"/>
            <a:ext cx="6413183" cy="1249841"/>
          </a:xfrm>
        </p:spPr>
        <p:txBody>
          <a:bodyPr anchor="b"/>
          <a:lstStyle>
            <a:lvl1pPr algn="l">
              <a:defRPr sz="3200" b="1"/>
            </a:lvl1pPr>
          </a:lstStyle>
          <a:p>
            <a:r>
              <a:rPr lang="nl-BE"/>
              <a:t>Click to edit Master title style</a:t>
            </a:r>
            <a:endParaRPr lang="en-US"/>
          </a:p>
        </p:txBody>
      </p:sp>
      <p:sp>
        <p:nvSpPr>
          <p:cNvPr id="3" name="Picture Placeholder 2"/>
          <p:cNvSpPr>
            <a:spLocks noGrp="1"/>
          </p:cNvSpPr>
          <p:nvPr>
            <p:ph type="pic" idx="1"/>
          </p:nvPr>
        </p:nvSpPr>
        <p:spPr>
          <a:xfrm>
            <a:off x="2095048" y="1351367"/>
            <a:ext cx="6413183" cy="9074468"/>
          </a:xfrm>
        </p:spPr>
        <p:txBody>
          <a:bodyPr/>
          <a:lstStyle>
            <a:lvl1pPr marL="0" indent="0">
              <a:buNone/>
              <a:defRPr sz="5200"/>
            </a:lvl1pPr>
            <a:lvl2pPr marL="737464" indent="0">
              <a:buNone/>
              <a:defRPr sz="4500"/>
            </a:lvl2pPr>
            <a:lvl3pPr marL="1474927" indent="0">
              <a:buNone/>
              <a:defRPr sz="3900"/>
            </a:lvl3pPr>
            <a:lvl4pPr marL="2212391" indent="0">
              <a:buNone/>
              <a:defRPr sz="3200"/>
            </a:lvl4pPr>
            <a:lvl5pPr marL="2949854" indent="0">
              <a:buNone/>
              <a:defRPr sz="3200"/>
            </a:lvl5pPr>
            <a:lvl6pPr marL="3687318" indent="0">
              <a:buNone/>
              <a:defRPr sz="3200"/>
            </a:lvl6pPr>
            <a:lvl7pPr marL="4424782" indent="0">
              <a:buNone/>
              <a:defRPr sz="3200"/>
            </a:lvl7pPr>
            <a:lvl8pPr marL="5162245" indent="0">
              <a:buNone/>
              <a:defRPr sz="3200"/>
            </a:lvl8pPr>
            <a:lvl9pPr marL="5899709" indent="0">
              <a:buNone/>
              <a:defRPr sz="3200"/>
            </a:lvl9pPr>
          </a:lstStyle>
          <a:p>
            <a:endParaRPr lang="en-US"/>
          </a:p>
        </p:txBody>
      </p:sp>
      <p:sp>
        <p:nvSpPr>
          <p:cNvPr id="4" name="Text Placeholder 3"/>
          <p:cNvSpPr>
            <a:spLocks noGrp="1"/>
          </p:cNvSpPr>
          <p:nvPr>
            <p:ph type="body" sz="half" idx="2"/>
          </p:nvPr>
        </p:nvSpPr>
        <p:spPr>
          <a:xfrm>
            <a:off x="2095048" y="11836720"/>
            <a:ext cx="6413183" cy="1774982"/>
          </a:xfrm>
        </p:spPr>
        <p:txBody>
          <a:bodyPr/>
          <a:lstStyle>
            <a:lvl1pPr marL="0" indent="0">
              <a:buNone/>
              <a:defRPr sz="2300"/>
            </a:lvl1pPr>
            <a:lvl2pPr marL="737464" indent="0">
              <a:buNone/>
              <a:defRPr sz="1900"/>
            </a:lvl2pPr>
            <a:lvl3pPr marL="1474927" indent="0">
              <a:buNone/>
              <a:defRPr sz="1600"/>
            </a:lvl3pPr>
            <a:lvl4pPr marL="2212391" indent="0">
              <a:buNone/>
              <a:defRPr sz="1500"/>
            </a:lvl4pPr>
            <a:lvl5pPr marL="2949854" indent="0">
              <a:buNone/>
              <a:defRPr sz="1500"/>
            </a:lvl5pPr>
            <a:lvl6pPr marL="3687318" indent="0">
              <a:buNone/>
              <a:defRPr sz="1500"/>
            </a:lvl6pPr>
            <a:lvl7pPr marL="4424782" indent="0">
              <a:buNone/>
              <a:defRPr sz="1500"/>
            </a:lvl7pPr>
            <a:lvl8pPr marL="5162245" indent="0">
              <a:buNone/>
              <a:defRPr sz="1500"/>
            </a:lvl8pPr>
            <a:lvl9pPr marL="5899709" indent="0">
              <a:buNone/>
              <a:defRPr sz="1500"/>
            </a:lvl9pPr>
          </a:lstStyle>
          <a:p>
            <a:pPr lvl="0"/>
            <a:r>
              <a:rPr lang="nl-BE"/>
              <a:t>Click to edit Master text styles</a:t>
            </a:r>
          </a:p>
        </p:txBody>
      </p:sp>
      <p:sp>
        <p:nvSpPr>
          <p:cNvPr id="5" name="Date Placeholder 4"/>
          <p:cNvSpPr>
            <a:spLocks noGrp="1"/>
          </p:cNvSpPr>
          <p:nvPr>
            <p:ph type="dt" sz="half" idx="10"/>
          </p:nvPr>
        </p:nvSpPr>
        <p:spPr/>
        <p:txBody>
          <a:bodyPr/>
          <a:lstStyle/>
          <a:p>
            <a:fld id="{7DE43B1A-5152-8146-A629-57DD5480F534}" type="datetimeFigureOut">
              <a:rPr lang="en-US" smtClean="0"/>
              <a:t>25-Mar-17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D55A31-804E-7546-A557-F4E986D05D83}" type="slidenum">
              <a:rPr lang="en-US" smtClean="0"/>
              <a:t>‹#›</a:t>
            </a:fld>
            <a:endParaRPr lang="en-US"/>
          </a:p>
        </p:txBody>
      </p:sp>
    </p:spTree>
    <p:extLst>
      <p:ext uri="{BB962C8B-B14F-4D97-AF65-F5344CB8AC3E}">
        <p14:creationId xmlns:p14="http://schemas.microsoft.com/office/powerpoint/2010/main" val="2341421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432" y="605666"/>
            <a:ext cx="9619774" cy="2520686"/>
          </a:xfrm>
          <a:prstGeom prst="rect">
            <a:avLst/>
          </a:prstGeom>
        </p:spPr>
        <p:txBody>
          <a:bodyPr vert="horz" lIns="147493" tIns="73746" rIns="147493" bIns="73746" rtlCol="0" anchor="ctr">
            <a:normAutofit/>
          </a:bodyPr>
          <a:lstStyle/>
          <a:p>
            <a:r>
              <a:rPr lang="nl-BE"/>
              <a:t>Click to edit Master title style</a:t>
            </a:r>
            <a:endParaRPr lang="en-US"/>
          </a:p>
        </p:txBody>
      </p:sp>
      <p:sp>
        <p:nvSpPr>
          <p:cNvPr id="3" name="Text Placeholder 2"/>
          <p:cNvSpPr>
            <a:spLocks noGrp="1"/>
          </p:cNvSpPr>
          <p:nvPr>
            <p:ph type="body" idx="1"/>
          </p:nvPr>
        </p:nvSpPr>
        <p:spPr>
          <a:xfrm>
            <a:off x="534432" y="3528961"/>
            <a:ext cx="9619774" cy="9981215"/>
          </a:xfrm>
          <a:prstGeom prst="rect">
            <a:avLst/>
          </a:prstGeom>
        </p:spPr>
        <p:txBody>
          <a:bodyPr vert="horz" lIns="147493" tIns="73746" rIns="147493" bIns="73746" rtlCol="0">
            <a:normAutofit/>
          </a:body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4" name="Date Placeholder 3"/>
          <p:cNvSpPr>
            <a:spLocks noGrp="1"/>
          </p:cNvSpPr>
          <p:nvPr>
            <p:ph type="dt" sz="half" idx="2"/>
          </p:nvPr>
        </p:nvSpPr>
        <p:spPr>
          <a:xfrm>
            <a:off x="534432" y="14017813"/>
            <a:ext cx="2494016" cy="805219"/>
          </a:xfrm>
          <a:prstGeom prst="rect">
            <a:avLst/>
          </a:prstGeom>
        </p:spPr>
        <p:txBody>
          <a:bodyPr vert="horz" lIns="147493" tIns="73746" rIns="147493" bIns="73746" rtlCol="0" anchor="ctr"/>
          <a:lstStyle>
            <a:lvl1pPr algn="l">
              <a:defRPr sz="1900">
                <a:solidFill>
                  <a:schemeClr val="tx1">
                    <a:tint val="75000"/>
                  </a:schemeClr>
                </a:solidFill>
              </a:defRPr>
            </a:lvl1pPr>
          </a:lstStyle>
          <a:p>
            <a:fld id="{7DE43B1A-5152-8146-A629-57DD5480F534}" type="datetimeFigureOut">
              <a:rPr lang="en-US" smtClean="0"/>
              <a:t>25-Mar-17</a:t>
            </a:fld>
            <a:endParaRPr lang="en-US"/>
          </a:p>
        </p:txBody>
      </p:sp>
      <p:sp>
        <p:nvSpPr>
          <p:cNvPr id="5" name="Footer Placeholder 4"/>
          <p:cNvSpPr>
            <a:spLocks noGrp="1"/>
          </p:cNvSpPr>
          <p:nvPr>
            <p:ph type="ftr" sz="quarter" idx="3"/>
          </p:nvPr>
        </p:nvSpPr>
        <p:spPr>
          <a:xfrm>
            <a:off x="3651952" y="14017813"/>
            <a:ext cx="3384735" cy="805219"/>
          </a:xfrm>
          <a:prstGeom prst="rect">
            <a:avLst/>
          </a:prstGeom>
        </p:spPr>
        <p:txBody>
          <a:bodyPr vert="horz" lIns="147493" tIns="73746" rIns="147493" bIns="7374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14017813"/>
            <a:ext cx="2494016" cy="805219"/>
          </a:xfrm>
          <a:prstGeom prst="rect">
            <a:avLst/>
          </a:prstGeom>
        </p:spPr>
        <p:txBody>
          <a:bodyPr vert="horz" lIns="147493" tIns="73746" rIns="147493" bIns="73746" rtlCol="0" anchor="ctr"/>
          <a:lstStyle>
            <a:lvl1pPr algn="r">
              <a:defRPr sz="1900">
                <a:solidFill>
                  <a:schemeClr val="tx1">
                    <a:tint val="75000"/>
                  </a:schemeClr>
                </a:solidFill>
              </a:defRPr>
            </a:lvl1pPr>
          </a:lstStyle>
          <a:p>
            <a:fld id="{6BD55A31-804E-7546-A557-F4E986D05D83}" type="slidenum">
              <a:rPr lang="en-US" smtClean="0"/>
              <a:t>‹#›</a:t>
            </a:fld>
            <a:endParaRPr lang="en-US"/>
          </a:p>
        </p:txBody>
      </p:sp>
    </p:spTree>
    <p:extLst>
      <p:ext uri="{BB962C8B-B14F-4D97-AF65-F5344CB8AC3E}">
        <p14:creationId xmlns:p14="http://schemas.microsoft.com/office/powerpoint/2010/main" val="3948529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737464" rtl="0" eaLnBrk="1" latinLnBrk="0" hangingPunct="1">
        <a:spcBef>
          <a:spcPct val="0"/>
        </a:spcBef>
        <a:buNone/>
        <a:defRPr sz="7100" kern="1200">
          <a:solidFill>
            <a:schemeClr val="tx1"/>
          </a:solidFill>
          <a:latin typeface="+mj-lt"/>
          <a:ea typeface="+mj-ea"/>
          <a:cs typeface="+mj-cs"/>
        </a:defRPr>
      </a:lvl1pPr>
    </p:titleStyle>
    <p:bodyStyle>
      <a:lvl1pPr marL="553098" indent="-553098" algn="l" defTabSz="737464" rtl="0" eaLnBrk="1" latinLnBrk="0" hangingPunct="1">
        <a:spcBef>
          <a:spcPct val="20000"/>
        </a:spcBef>
        <a:buFont typeface="Arial"/>
        <a:buChar char="•"/>
        <a:defRPr sz="5200" kern="1200">
          <a:solidFill>
            <a:schemeClr val="tx1"/>
          </a:solidFill>
          <a:latin typeface="+mn-lt"/>
          <a:ea typeface="+mn-ea"/>
          <a:cs typeface="+mn-cs"/>
        </a:defRPr>
      </a:lvl1pPr>
      <a:lvl2pPr marL="1198378" indent="-460915" algn="l" defTabSz="737464" rtl="0" eaLnBrk="1" latinLnBrk="0" hangingPunct="1">
        <a:spcBef>
          <a:spcPct val="20000"/>
        </a:spcBef>
        <a:buFont typeface="Arial"/>
        <a:buChar char="–"/>
        <a:defRPr sz="4500" kern="1200">
          <a:solidFill>
            <a:schemeClr val="tx1"/>
          </a:solidFill>
          <a:latin typeface="+mn-lt"/>
          <a:ea typeface="+mn-ea"/>
          <a:cs typeface="+mn-cs"/>
        </a:defRPr>
      </a:lvl2pPr>
      <a:lvl3pPr marL="1843659" indent="-368732" algn="l" defTabSz="737464" rtl="0" eaLnBrk="1" latinLnBrk="0" hangingPunct="1">
        <a:spcBef>
          <a:spcPct val="20000"/>
        </a:spcBef>
        <a:buFont typeface="Arial"/>
        <a:buChar char="•"/>
        <a:defRPr sz="3900" kern="1200">
          <a:solidFill>
            <a:schemeClr val="tx1"/>
          </a:solidFill>
          <a:latin typeface="+mn-lt"/>
          <a:ea typeface="+mn-ea"/>
          <a:cs typeface="+mn-cs"/>
        </a:defRPr>
      </a:lvl3pPr>
      <a:lvl4pPr marL="2581123" indent="-368732" algn="l" defTabSz="737464" rtl="0" eaLnBrk="1" latinLnBrk="0" hangingPunct="1">
        <a:spcBef>
          <a:spcPct val="20000"/>
        </a:spcBef>
        <a:buFont typeface="Arial"/>
        <a:buChar char="–"/>
        <a:defRPr sz="3200" kern="1200">
          <a:solidFill>
            <a:schemeClr val="tx1"/>
          </a:solidFill>
          <a:latin typeface="+mn-lt"/>
          <a:ea typeface="+mn-ea"/>
          <a:cs typeface="+mn-cs"/>
        </a:defRPr>
      </a:lvl4pPr>
      <a:lvl5pPr marL="3318586" indent="-368732" algn="l" defTabSz="737464" rtl="0" eaLnBrk="1" latinLnBrk="0" hangingPunct="1">
        <a:spcBef>
          <a:spcPct val="20000"/>
        </a:spcBef>
        <a:buFont typeface="Arial"/>
        <a:buChar char="»"/>
        <a:defRPr sz="3200" kern="1200">
          <a:solidFill>
            <a:schemeClr val="tx1"/>
          </a:solidFill>
          <a:latin typeface="+mn-lt"/>
          <a:ea typeface="+mn-ea"/>
          <a:cs typeface="+mn-cs"/>
        </a:defRPr>
      </a:lvl5pPr>
      <a:lvl6pPr marL="4056050" indent="-368732" algn="l" defTabSz="737464" rtl="0" eaLnBrk="1" latinLnBrk="0" hangingPunct="1">
        <a:spcBef>
          <a:spcPct val="20000"/>
        </a:spcBef>
        <a:buFont typeface="Arial"/>
        <a:buChar char="•"/>
        <a:defRPr sz="3200" kern="1200">
          <a:solidFill>
            <a:schemeClr val="tx1"/>
          </a:solidFill>
          <a:latin typeface="+mn-lt"/>
          <a:ea typeface="+mn-ea"/>
          <a:cs typeface="+mn-cs"/>
        </a:defRPr>
      </a:lvl6pPr>
      <a:lvl7pPr marL="4793513" indent="-368732" algn="l" defTabSz="737464" rtl="0" eaLnBrk="1" latinLnBrk="0" hangingPunct="1">
        <a:spcBef>
          <a:spcPct val="20000"/>
        </a:spcBef>
        <a:buFont typeface="Arial"/>
        <a:buChar char="•"/>
        <a:defRPr sz="3200" kern="1200">
          <a:solidFill>
            <a:schemeClr val="tx1"/>
          </a:solidFill>
          <a:latin typeface="+mn-lt"/>
          <a:ea typeface="+mn-ea"/>
          <a:cs typeface="+mn-cs"/>
        </a:defRPr>
      </a:lvl7pPr>
      <a:lvl8pPr marL="5530977" indent="-368732" algn="l" defTabSz="737464" rtl="0" eaLnBrk="1" latinLnBrk="0" hangingPunct="1">
        <a:spcBef>
          <a:spcPct val="20000"/>
        </a:spcBef>
        <a:buFont typeface="Arial"/>
        <a:buChar char="•"/>
        <a:defRPr sz="3200" kern="1200">
          <a:solidFill>
            <a:schemeClr val="tx1"/>
          </a:solidFill>
          <a:latin typeface="+mn-lt"/>
          <a:ea typeface="+mn-ea"/>
          <a:cs typeface="+mn-cs"/>
        </a:defRPr>
      </a:lvl8pPr>
      <a:lvl9pPr marL="6268441" indent="-368732" algn="l" defTabSz="737464" rtl="0" eaLnBrk="1" latinLnBrk="0" hangingPunct="1">
        <a:spcBef>
          <a:spcPct val="20000"/>
        </a:spcBef>
        <a:buFont typeface="Arial"/>
        <a:buChar char="•"/>
        <a:defRPr sz="3200" kern="1200">
          <a:solidFill>
            <a:schemeClr val="tx1"/>
          </a:solidFill>
          <a:latin typeface="+mn-lt"/>
          <a:ea typeface="+mn-ea"/>
          <a:cs typeface="+mn-cs"/>
        </a:defRPr>
      </a:lvl9pPr>
    </p:bodyStyle>
    <p:otherStyle>
      <a:defPPr>
        <a:defRPr lang="en-US"/>
      </a:defPPr>
      <a:lvl1pPr marL="0" algn="l" defTabSz="737464" rtl="0" eaLnBrk="1" latinLnBrk="0" hangingPunct="1">
        <a:defRPr sz="2900" kern="1200">
          <a:solidFill>
            <a:schemeClr val="tx1"/>
          </a:solidFill>
          <a:latin typeface="+mn-lt"/>
          <a:ea typeface="+mn-ea"/>
          <a:cs typeface="+mn-cs"/>
        </a:defRPr>
      </a:lvl1pPr>
      <a:lvl2pPr marL="737464" algn="l" defTabSz="737464" rtl="0" eaLnBrk="1" latinLnBrk="0" hangingPunct="1">
        <a:defRPr sz="2900" kern="1200">
          <a:solidFill>
            <a:schemeClr val="tx1"/>
          </a:solidFill>
          <a:latin typeface="+mn-lt"/>
          <a:ea typeface="+mn-ea"/>
          <a:cs typeface="+mn-cs"/>
        </a:defRPr>
      </a:lvl2pPr>
      <a:lvl3pPr marL="1474927" algn="l" defTabSz="737464" rtl="0" eaLnBrk="1" latinLnBrk="0" hangingPunct="1">
        <a:defRPr sz="2900" kern="1200">
          <a:solidFill>
            <a:schemeClr val="tx1"/>
          </a:solidFill>
          <a:latin typeface="+mn-lt"/>
          <a:ea typeface="+mn-ea"/>
          <a:cs typeface="+mn-cs"/>
        </a:defRPr>
      </a:lvl3pPr>
      <a:lvl4pPr marL="2212391" algn="l" defTabSz="737464" rtl="0" eaLnBrk="1" latinLnBrk="0" hangingPunct="1">
        <a:defRPr sz="2900" kern="1200">
          <a:solidFill>
            <a:schemeClr val="tx1"/>
          </a:solidFill>
          <a:latin typeface="+mn-lt"/>
          <a:ea typeface="+mn-ea"/>
          <a:cs typeface="+mn-cs"/>
        </a:defRPr>
      </a:lvl4pPr>
      <a:lvl5pPr marL="2949854" algn="l" defTabSz="737464" rtl="0" eaLnBrk="1" latinLnBrk="0" hangingPunct="1">
        <a:defRPr sz="2900" kern="1200">
          <a:solidFill>
            <a:schemeClr val="tx1"/>
          </a:solidFill>
          <a:latin typeface="+mn-lt"/>
          <a:ea typeface="+mn-ea"/>
          <a:cs typeface="+mn-cs"/>
        </a:defRPr>
      </a:lvl5pPr>
      <a:lvl6pPr marL="3687318" algn="l" defTabSz="737464" rtl="0" eaLnBrk="1" latinLnBrk="0" hangingPunct="1">
        <a:defRPr sz="2900" kern="1200">
          <a:solidFill>
            <a:schemeClr val="tx1"/>
          </a:solidFill>
          <a:latin typeface="+mn-lt"/>
          <a:ea typeface="+mn-ea"/>
          <a:cs typeface="+mn-cs"/>
        </a:defRPr>
      </a:lvl6pPr>
      <a:lvl7pPr marL="4424782" algn="l" defTabSz="737464" rtl="0" eaLnBrk="1" latinLnBrk="0" hangingPunct="1">
        <a:defRPr sz="2900" kern="1200">
          <a:solidFill>
            <a:schemeClr val="tx1"/>
          </a:solidFill>
          <a:latin typeface="+mn-lt"/>
          <a:ea typeface="+mn-ea"/>
          <a:cs typeface="+mn-cs"/>
        </a:defRPr>
      </a:lvl7pPr>
      <a:lvl8pPr marL="5162245" algn="l" defTabSz="737464" rtl="0" eaLnBrk="1" latinLnBrk="0" hangingPunct="1">
        <a:defRPr sz="2900" kern="1200">
          <a:solidFill>
            <a:schemeClr val="tx1"/>
          </a:solidFill>
          <a:latin typeface="+mn-lt"/>
          <a:ea typeface="+mn-ea"/>
          <a:cs typeface="+mn-cs"/>
        </a:defRPr>
      </a:lvl8pPr>
      <a:lvl9pPr marL="5899709" algn="l" defTabSz="73746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13" Type="http://schemas.openxmlformats.org/officeDocument/2006/relationships/image" Target="../media/image12.emf"/><Relationship Id="rId18" Type="http://schemas.openxmlformats.org/officeDocument/2006/relationships/image" Target="../media/image17.emf"/><Relationship Id="rId3" Type="http://schemas.openxmlformats.org/officeDocument/2006/relationships/image" Target="../media/image2.emf"/><Relationship Id="rId21" Type="http://schemas.openxmlformats.org/officeDocument/2006/relationships/image" Target="../media/image20.jpg"/><Relationship Id="rId7" Type="http://schemas.openxmlformats.org/officeDocument/2006/relationships/image" Target="../media/image6.emf"/><Relationship Id="rId12" Type="http://schemas.openxmlformats.org/officeDocument/2006/relationships/image" Target="../media/image11.emf"/><Relationship Id="rId17" Type="http://schemas.openxmlformats.org/officeDocument/2006/relationships/image" Target="../media/image16.emf"/><Relationship Id="rId2" Type="http://schemas.openxmlformats.org/officeDocument/2006/relationships/image" Target="../media/image1.emf"/><Relationship Id="rId16" Type="http://schemas.openxmlformats.org/officeDocument/2006/relationships/image" Target="../media/image15.emf"/><Relationship Id="rId20" Type="http://schemas.openxmlformats.org/officeDocument/2006/relationships/image" Target="../media/image19.jpg"/><Relationship Id="rId1" Type="http://schemas.openxmlformats.org/officeDocument/2006/relationships/slideLayout" Target="../slideLayouts/slideLayout1.xml"/><Relationship Id="rId6" Type="http://schemas.openxmlformats.org/officeDocument/2006/relationships/image" Target="../media/image5.emf"/><Relationship Id="rId11" Type="http://schemas.openxmlformats.org/officeDocument/2006/relationships/image" Target="../media/image10.emf"/><Relationship Id="rId5" Type="http://schemas.openxmlformats.org/officeDocument/2006/relationships/image" Target="../media/image4.emf"/><Relationship Id="rId15" Type="http://schemas.openxmlformats.org/officeDocument/2006/relationships/image" Target="../media/image14.emf"/><Relationship Id="rId23" Type="http://schemas.openxmlformats.org/officeDocument/2006/relationships/image" Target="../media/image22.jpg"/><Relationship Id="rId10" Type="http://schemas.openxmlformats.org/officeDocument/2006/relationships/image" Target="../media/image9.emf"/><Relationship Id="rId19" Type="http://schemas.openxmlformats.org/officeDocument/2006/relationships/image" Target="../media/image18.jpg"/><Relationship Id="rId4" Type="http://schemas.openxmlformats.org/officeDocument/2006/relationships/image" Target="../media/image3.emf"/><Relationship Id="rId9" Type="http://schemas.openxmlformats.org/officeDocument/2006/relationships/image" Target="../media/image8.emf"/><Relationship Id="rId14" Type="http://schemas.openxmlformats.org/officeDocument/2006/relationships/image" Target="../media/image13.emf"/><Relationship Id="rId22" Type="http://schemas.openxmlformats.org/officeDocument/2006/relationships/image" Target="../media/image21.jpg"/></Relationships>
</file>

<file path=ppt/slides/_rels/slide2.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image" Target="../media/image33.emf"/><Relationship Id="rId18" Type="http://schemas.openxmlformats.org/officeDocument/2006/relationships/image" Target="../media/image38.emf"/><Relationship Id="rId3" Type="http://schemas.openxmlformats.org/officeDocument/2006/relationships/image" Target="../media/image23.emf"/><Relationship Id="rId21" Type="http://schemas.openxmlformats.org/officeDocument/2006/relationships/image" Target="../media/image19.jpg"/><Relationship Id="rId7" Type="http://schemas.openxmlformats.org/officeDocument/2006/relationships/image" Target="../media/image27.emf"/><Relationship Id="rId12" Type="http://schemas.openxmlformats.org/officeDocument/2006/relationships/image" Target="../media/image32.emf"/><Relationship Id="rId17" Type="http://schemas.openxmlformats.org/officeDocument/2006/relationships/image" Target="../media/image37.emf"/><Relationship Id="rId2" Type="http://schemas.openxmlformats.org/officeDocument/2006/relationships/image" Target="../media/image18.jpg"/><Relationship Id="rId16" Type="http://schemas.openxmlformats.org/officeDocument/2006/relationships/image" Target="../media/image36.emf"/><Relationship Id="rId20" Type="http://schemas.openxmlformats.org/officeDocument/2006/relationships/image" Target="../media/image40.emf"/><Relationship Id="rId1" Type="http://schemas.openxmlformats.org/officeDocument/2006/relationships/slideLayout" Target="../slideLayouts/slideLayout2.xml"/><Relationship Id="rId6" Type="http://schemas.openxmlformats.org/officeDocument/2006/relationships/image" Target="../media/image26.emf"/><Relationship Id="rId11" Type="http://schemas.openxmlformats.org/officeDocument/2006/relationships/image" Target="../media/image31.emf"/><Relationship Id="rId24" Type="http://schemas.openxmlformats.org/officeDocument/2006/relationships/image" Target="../media/image22.jpg"/><Relationship Id="rId5" Type="http://schemas.openxmlformats.org/officeDocument/2006/relationships/image" Target="../media/image25.emf"/><Relationship Id="rId15" Type="http://schemas.openxmlformats.org/officeDocument/2006/relationships/image" Target="../media/image35.emf"/><Relationship Id="rId23" Type="http://schemas.openxmlformats.org/officeDocument/2006/relationships/image" Target="../media/image21.jpg"/><Relationship Id="rId10" Type="http://schemas.openxmlformats.org/officeDocument/2006/relationships/image" Target="../media/image30.emf"/><Relationship Id="rId19" Type="http://schemas.openxmlformats.org/officeDocument/2006/relationships/image" Target="../media/image39.emf"/><Relationship Id="rId4" Type="http://schemas.openxmlformats.org/officeDocument/2006/relationships/image" Target="../media/image24.emf"/><Relationship Id="rId9" Type="http://schemas.openxmlformats.org/officeDocument/2006/relationships/image" Target="../media/image29.emf"/><Relationship Id="rId14" Type="http://schemas.openxmlformats.org/officeDocument/2006/relationships/image" Target="../media/image34.emf"/><Relationship Id="rId22"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4856" y="230236"/>
            <a:ext cx="7836737" cy="2266435"/>
          </a:xfrm>
        </p:spPr>
        <p:txBody>
          <a:bodyPr>
            <a:normAutofit/>
          </a:bodyPr>
          <a:lstStyle/>
          <a:p>
            <a:pPr algn="l"/>
            <a:r>
              <a:rPr lang="ru-RU" sz="4000" baseline="30000" dirty="0">
                <a:solidFill>
                  <a:schemeClr val="tx2">
                    <a:lumMod val="60000"/>
                    <a:lumOff val="40000"/>
                  </a:schemeClr>
                </a:solidFill>
              </a:rPr>
              <a:t>Инструмент 5</a:t>
            </a:r>
            <a:br>
              <a:rPr lang="ru-RU" sz="4000" baseline="30000" dirty="0">
                <a:solidFill>
                  <a:schemeClr val="tx2">
                    <a:lumMod val="60000"/>
                    <a:lumOff val="40000"/>
                  </a:schemeClr>
                </a:solidFill>
              </a:rPr>
            </a:br>
            <a:r>
              <a:rPr lang="ru-RU" sz="4000" baseline="30000" dirty="0">
                <a:solidFill>
                  <a:schemeClr val="tx2">
                    <a:lumMod val="60000"/>
                    <a:lumOff val="40000"/>
                  </a:schemeClr>
                </a:solidFill>
              </a:rPr>
              <a:t>Възможности за разрешаване на спорове</a:t>
            </a:r>
            <a:br>
              <a:rPr lang="ru-RU" sz="4000" baseline="30000" dirty="0">
                <a:solidFill>
                  <a:schemeClr val="tx2">
                    <a:lumMod val="60000"/>
                    <a:lumOff val="40000"/>
                  </a:schemeClr>
                </a:solidFill>
              </a:rPr>
            </a:br>
            <a:r>
              <a:rPr lang="bg-BG" sz="4000" baseline="30000" dirty="0" smtClean="0">
                <a:solidFill>
                  <a:schemeClr val="tx2">
                    <a:lumMod val="60000"/>
                    <a:lumOff val="40000"/>
                  </a:schemeClr>
                </a:solidFill>
              </a:rPr>
              <a:t>Схема</a:t>
            </a:r>
            <a:r>
              <a:rPr lang="bg-BG" sz="4000" dirty="0" smtClean="0">
                <a:solidFill>
                  <a:schemeClr val="tx2">
                    <a:lumMod val="60000"/>
                    <a:lumOff val="40000"/>
                  </a:schemeClr>
                </a:solidFill>
              </a:rPr>
              <a:t> </a:t>
            </a:r>
            <a:r>
              <a:rPr lang="bg-BG" sz="4000" baseline="30000" dirty="0">
                <a:solidFill>
                  <a:schemeClr val="tx2">
                    <a:lumMod val="60000"/>
                    <a:lumOff val="40000"/>
                  </a:schemeClr>
                </a:solidFill>
              </a:rPr>
              <a:t>за</a:t>
            </a:r>
            <a:r>
              <a:rPr lang="bg-BG" sz="4000" dirty="0" smtClean="0">
                <a:solidFill>
                  <a:schemeClr val="tx2">
                    <a:lumMod val="60000"/>
                    <a:lumOff val="40000"/>
                  </a:schemeClr>
                </a:solidFill>
              </a:rPr>
              <a:t> </a:t>
            </a:r>
            <a:r>
              <a:rPr lang="bg-BG" sz="4000" baseline="30000" dirty="0">
                <a:solidFill>
                  <a:schemeClr val="tx2">
                    <a:lumMod val="60000"/>
                    <a:lumOff val="40000"/>
                  </a:schemeClr>
                </a:solidFill>
              </a:rPr>
              <a:t>изпълнение</a:t>
            </a:r>
            <a:r>
              <a:rPr lang="bg-BG" sz="4000" dirty="0" smtClean="0">
                <a:solidFill>
                  <a:schemeClr val="tx2">
                    <a:lumMod val="60000"/>
                    <a:lumOff val="40000"/>
                  </a:schemeClr>
                </a:solidFill>
              </a:rPr>
              <a:t> </a:t>
            </a:r>
            <a:r>
              <a:rPr lang="bg-BG" sz="4000" baseline="30000" dirty="0">
                <a:solidFill>
                  <a:schemeClr val="tx2">
                    <a:lumMod val="60000"/>
                    <a:lumOff val="40000"/>
                  </a:schemeClr>
                </a:solidFill>
              </a:rPr>
              <a:t>на</a:t>
            </a:r>
            <a:r>
              <a:rPr lang="bg-BG" sz="4000" dirty="0" smtClean="0">
                <a:solidFill>
                  <a:schemeClr val="tx2">
                    <a:lumMod val="60000"/>
                    <a:lumOff val="40000"/>
                  </a:schemeClr>
                </a:solidFill>
              </a:rPr>
              <a:t> </a:t>
            </a:r>
            <a:r>
              <a:rPr lang="bg-BG" sz="4000" baseline="30000" dirty="0">
                <a:solidFill>
                  <a:schemeClr val="tx2">
                    <a:lumMod val="60000"/>
                    <a:lumOff val="40000"/>
                  </a:schemeClr>
                </a:solidFill>
              </a:rPr>
              <a:t>жалбоподателя/кредитора</a:t>
            </a:r>
            <a:endParaRPr lang="en-US" sz="4000" baseline="30000" dirty="0">
              <a:solidFill>
                <a:schemeClr val="tx2">
                  <a:lumMod val="60000"/>
                  <a:lumOff val="40000"/>
                </a:schemeClr>
              </a:solidFill>
            </a:endParaRPr>
          </a:p>
        </p:txBody>
      </p:sp>
      <p:sp>
        <p:nvSpPr>
          <p:cNvPr id="5" name="Rectangle 4"/>
          <p:cNvSpPr/>
          <p:nvPr/>
        </p:nvSpPr>
        <p:spPr>
          <a:xfrm>
            <a:off x="235131" y="4023361"/>
            <a:ext cx="868444" cy="58477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bg-BG" sz="1200" baseline="30000" dirty="0"/>
              <a:t>Аз знам наистина и конкретно какво искам</a:t>
            </a:r>
            <a:endParaRPr lang="en-US" sz="1200" baseline="30000" dirty="0"/>
          </a:p>
        </p:txBody>
      </p:sp>
      <p:sp>
        <p:nvSpPr>
          <p:cNvPr id="6" name="Rectangle 5"/>
          <p:cNvSpPr/>
          <p:nvPr/>
        </p:nvSpPr>
        <p:spPr>
          <a:xfrm>
            <a:off x="277107" y="3660183"/>
            <a:ext cx="396091" cy="389850"/>
          </a:xfrm>
          <a:prstGeom prst="rect">
            <a:avLst/>
          </a:prstGeom>
        </p:spPr>
        <p:txBody>
          <a:bodyPr wrap="square">
            <a:spAutoFit/>
          </a:bodyPr>
          <a:lstStyle/>
          <a:p>
            <a:r>
              <a:rPr lang="en-US" baseline="30000" dirty="0">
                <a:solidFill>
                  <a:schemeClr val="accent3">
                    <a:lumMod val="75000"/>
                  </a:schemeClr>
                </a:solidFill>
              </a:rPr>
              <a:t>1</a:t>
            </a:r>
          </a:p>
        </p:txBody>
      </p:sp>
      <p:pic>
        <p:nvPicPr>
          <p:cNvPr id="7" name="Picture 6"/>
          <p:cNvPicPr>
            <a:picLocks noChangeAspect="1"/>
          </p:cNvPicPr>
          <p:nvPr/>
        </p:nvPicPr>
        <p:blipFill>
          <a:blip r:embed="rId2"/>
          <a:stretch>
            <a:fillRect/>
          </a:stretch>
        </p:blipFill>
        <p:spPr>
          <a:xfrm rot="1212572">
            <a:off x="767228" y="3551539"/>
            <a:ext cx="330200" cy="444500"/>
          </a:xfrm>
          <a:prstGeom prst="rect">
            <a:avLst/>
          </a:prstGeom>
        </p:spPr>
      </p:pic>
      <p:sp>
        <p:nvSpPr>
          <p:cNvPr id="9" name="Rectangle 8"/>
          <p:cNvSpPr/>
          <p:nvPr/>
        </p:nvSpPr>
        <p:spPr>
          <a:xfrm>
            <a:off x="777745" y="3400465"/>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pic>
        <p:nvPicPr>
          <p:cNvPr id="10" name="Picture 9"/>
          <p:cNvPicPr>
            <a:picLocks noChangeAspect="1"/>
          </p:cNvPicPr>
          <p:nvPr/>
        </p:nvPicPr>
        <p:blipFill>
          <a:blip r:embed="rId3"/>
          <a:stretch>
            <a:fillRect/>
          </a:stretch>
        </p:blipFill>
        <p:spPr>
          <a:xfrm>
            <a:off x="733442" y="4587193"/>
            <a:ext cx="317500" cy="457200"/>
          </a:xfrm>
          <a:prstGeom prst="rect">
            <a:avLst/>
          </a:prstGeom>
        </p:spPr>
      </p:pic>
      <p:sp>
        <p:nvSpPr>
          <p:cNvPr id="12" name="Rectangle 11"/>
          <p:cNvSpPr/>
          <p:nvPr/>
        </p:nvSpPr>
        <p:spPr>
          <a:xfrm>
            <a:off x="418056" y="4828949"/>
            <a:ext cx="300082"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sp>
        <p:nvSpPr>
          <p:cNvPr id="13" name="Rectangle 12"/>
          <p:cNvSpPr/>
          <p:nvPr/>
        </p:nvSpPr>
        <p:spPr>
          <a:xfrm>
            <a:off x="1155226" y="4654543"/>
            <a:ext cx="396091" cy="389850"/>
          </a:xfrm>
          <a:prstGeom prst="rect">
            <a:avLst/>
          </a:prstGeom>
        </p:spPr>
        <p:txBody>
          <a:bodyPr wrap="square">
            <a:spAutoFit/>
          </a:bodyPr>
          <a:lstStyle/>
          <a:p>
            <a:r>
              <a:rPr lang="en-US" baseline="30000" dirty="0">
                <a:solidFill>
                  <a:schemeClr val="bg1">
                    <a:lumMod val="65000"/>
                  </a:schemeClr>
                </a:solidFill>
              </a:rPr>
              <a:t>2</a:t>
            </a:r>
          </a:p>
        </p:txBody>
      </p:sp>
      <p:graphicFrame>
        <p:nvGraphicFramePr>
          <p:cNvPr id="16" name="Table 15"/>
          <p:cNvGraphicFramePr>
            <a:graphicFrameLocks noGrp="1"/>
          </p:cNvGraphicFramePr>
          <p:nvPr>
            <p:extLst>
              <p:ext uri="{D42A27DB-BD31-4B8C-83A1-F6EECF244321}">
                <p14:modId xmlns:p14="http://schemas.microsoft.com/office/powerpoint/2010/main" val="2221024530"/>
              </p:ext>
            </p:extLst>
          </p:nvPr>
        </p:nvGraphicFramePr>
        <p:xfrm>
          <a:off x="1263019" y="3445790"/>
          <a:ext cx="811993" cy="70104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593601">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bg-BG" sz="1200" b="0" i="0" u="none" strike="noStrike" kern="1200" baseline="30000" dirty="0" smtClean="0">
                          <a:solidFill>
                            <a:schemeClr val="tx1"/>
                          </a:solidFill>
                          <a:latin typeface="+mn-lt"/>
                          <a:ea typeface="+mn-ea"/>
                          <a:cs typeface="+mn-cs"/>
                        </a:rPr>
                        <a:t>Аз съм уверен, че знам какво трябва да поискам</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84186574"/>
              </p:ext>
            </p:extLst>
          </p:nvPr>
        </p:nvGraphicFramePr>
        <p:xfrm>
          <a:off x="1130721" y="4906534"/>
          <a:ext cx="811993" cy="45720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387658">
                <a:tc>
                  <a:txBody>
                    <a:bodyPr/>
                    <a:lstStyle/>
                    <a:p>
                      <a:pPr rtl="0"/>
                      <a:r>
                        <a:rPr lang="bg-BG" sz="1200" b="0" i="0" u="none" strike="noStrike" kern="1200" baseline="30000" dirty="0" smtClean="0">
                          <a:solidFill>
                            <a:srgbClr val="A6A6A6"/>
                          </a:solidFill>
                          <a:latin typeface="+mn-lt"/>
                          <a:ea typeface="+mn-ea"/>
                          <a:cs typeface="+mn-cs"/>
                        </a:rPr>
                        <a:t>Помощ от доверено лице</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8" name="Rectangle 17"/>
          <p:cNvSpPr/>
          <p:nvPr/>
        </p:nvSpPr>
        <p:spPr>
          <a:xfrm>
            <a:off x="1263019" y="3205540"/>
            <a:ext cx="396091" cy="389850"/>
          </a:xfrm>
          <a:prstGeom prst="rect">
            <a:avLst/>
          </a:prstGeom>
        </p:spPr>
        <p:txBody>
          <a:bodyPr wrap="square">
            <a:spAutoFit/>
          </a:bodyPr>
          <a:lstStyle/>
          <a:p>
            <a:r>
              <a:rPr lang="en-US" baseline="30000" dirty="0">
                <a:solidFill>
                  <a:srgbClr val="77933C"/>
                </a:solidFill>
              </a:rPr>
              <a:t>3</a:t>
            </a:r>
          </a:p>
        </p:txBody>
      </p:sp>
      <p:pic>
        <p:nvPicPr>
          <p:cNvPr id="20" name="Picture 19"/>
          <p:cNvPicPr>
            <a:picLocks noChangeAspect="1"/>
          </p:cNvPicPr>
          <p:nvPr/>
        </p:nvPicPr>
        <p:blipFill>
          <a:blip r:embed="rId4"/>
          <a:stretch>
            <a:fillRect/>
          </a:stretch>
        </p:blipFill>
        <p:spPr>
          <a:xfrm>
            <a:off x="1616103" y="4141082"/>
            <a:ext cx="144209" cy="705021"/>
          </a:xfrm>
          <a:prstGeom prst="rect">
            <a:avLst/>
          </a:prstGeom>
        </p:spPr>
      </p:pic>
      <p:pic>
        <p:nvPicPr>
          <p:cNvPr id="21" name="Picture 20"/>
          <p:cNvPicPr>
            <a:picLocks noChangeAspect="1"/>
          </p:cNvPicPr>
          <p:nvPr/>
        </p:nvPicPr>
        <p:blipFill>
          <a:blip r:embed="rId3"/>
          <a:stretch>
            <a:fillRect/>
          </a:stretch>
        </p:blipFill>
        <p:spPr>
          <a:xfrm rot="20072458">
            <a:off x="1995443" y="3872691"/>
            <a:ext cx="317500" cy="457200"/>
          </a:xfrm>
          <a:prstGeom prst="rect">
            <a:avLst/>
          </a:prstGeom>
        </p:spPr>
      </p:pic>
      <p:sp>
        <p:nvSpPr>
          <p:cNvPr id="22" name="Rectangle 21"/>
          <p:cNvSpPr/>
          <p:nvPr/>
        </p:nvSpPr>
        <p:spPr>
          <a:xfrm>
            <a:off x="1874462" y="4236831"/>
            <a:ext cx="300082"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pic>
        <p:nvPicPr>
          <p:cNvPr id="23" name="Picture 22"/>
          <p:cNvPicPr>
            <a:picLocks noChangeAspect="1"/>
          </p:cNvPicPr>
          <p:nvPr/>
        </p:nvPicPr>
        <p:blipFill>
          <a:blip r:embed="rId2"/>
          <a:stretch>
            <a:fillRect/>
          </a:stretch>
        </p:blipFill>
        <p:spPr>
          <a:xfrm rot="1212572">
            <a:off x="1909913" y="3020334"/>
            <a:ext cx="330200" cy="444500"/>
          </a:xfrm>
          <a:prstGeom prst="rect">
            <a:avLst/>
          </a:prstGeom>
        </p:spPr>
      </p:pic>
      <p:sp>
        <p:nvSpPr>
          <p:cNvPr id="24" name="Rectangle 23"/>
          <p:cNvSpPr/>
          <p:nvPr/>
        </p:nvSpPr>
        <p:spPr>
          <a:xfrm>
            <a:off x="1874462" y="2976982"/>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25" name="Table 24"/>
          <p:cNvGraphicFramePr>
            <a:graphicFrameLocks noGrp="1"/>
          </p:cNvGraphicFramePr>
          <p:nvPr>
            <p:extLst>
              <p:ext uri="{D42A27DB-BD31-4B8C-83A1-F6EECF244321}">
                <p14:modId xmlns:p14="http://schemas.microsoft.com/office/powerpoint/2010/main" val="2668351619"/>
              </p:ext>
            </p:extLst>
          </p:nvPr>
        </p:nvGraphicFramePr>
        <p:xfrm>
          <a:off x="2463375" y="4008231"/>
          <a:ext cx="811993" cy="82296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444163">
                <a:tc>
                  <a:txBody>
                    <a:bodyPr/>
                    <a:lstStyle/>
                    <a:p>
                      <a:pPr rtl="0"/>
                      <a:r>
                        <a:rPr lang="bg-BG" sz="1200" b="0" i="0" u="none" strike="noStrike" kern="1200" baseline="30000" dirty="0" smtClean="0">
                          <a:solidFill>
                            <a:srgbClr val="A6A6A6"/>
                          </a:solidFill>
                          <a:latin typeface="+mn-lt"/>
                          <a:ea typeface="+mn-ea"/>
                          <a:cs typeface="+mn-cs"/>
                        </a:rPr>
                        <a:t>Правно становище</a:t>
                      </a:r>
                      <a:r>
                        <a:rPr lang="en-US" sz="1200" b="0" i="0" u="none" strike="noStrike" kern="1200" baseline="3000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консултация</a:t>
                      </a:r>
                      <a:endParaRPr lang="en-US" sz="1200" b="0" i="0" u="none" strike="noStrike" kern="1200" baseline="30000" dirty="0">
                        <a:solidFill>
                          <a:srgbClr val="A6A6A6"/>
                        </a:solidFill>
                        <a:latin typeface="+mn-lt"/>
                        <a:ea typeface="+mn-ea"/>
                        <a:cs typeface="+mn-cs"/>
                      </a:endParaRPr>
                    </a:p>
                    <a:p>
                      <a:pPr rtl="0"/>
                      <a:r>
                        <a:rPr lang="bg-BG" sz="1200" b="0" i="0" u="none" strike="noStrike" kern="1200" baseline="30000" dirty="0" smtClean="0">
                          <a:solidFill>
                            <a:srgbClr val="A6A6A6"/>
                          </a:solidFill>
                          <a:latin typeface="+mn-lt"/>
                          <a:ea typeface="+mn-ea"/>
                          <a:cs typeface="+mn-cs"/>
                        </a:rPr>
                        <a:t>Техническо становище</a:t>
                      </a:r>
                      <a:r>
                        <a:rPr lang="en-US" sz="1200" b="0" i="0" u="none" strike="noStrike" kern="1200" baseline="3000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експерт</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1029656257"/>
              </p:ext>
            </p:extLst>
          </p:nvPr>
        </p:nvGraphicFramePr>
        <p:xfrm>
          <a:off x="2395795" y="2831124"/>
          <a:ext cx="907370" cy="944880"/>
        </p:xfrm>
        <a:graphic>
          <a:graphicData uri="http://schemas.openxmlformats.org/drawingml/2006/table">
            <a:tbl>
              <a:tblPr/>
              <a:tblGrid>
                <a:gridCol w="907370">
                  <a:extLst>
                    <a:ext uri="{9D8B030D-6E8A-4147-A177-3AD203B41FA5}">
                      <a16:colId xmlns:a16="http://schemas.microsoft.com/office/drawing/2014/main" xmlns="" val="20000"/>
                    </a:ext>
                  </a:extLst>
                </a:gridCol>
              </a:tblGrid>
              <a:tr h="899282">
                <a:tc>
                  <a:txBody>
                    <a:bodyPr/>
                    <a:lstStyle/>
                    <a:p>
                      <a:pPr rtl="0"/>
                      <a:r>
                        <a:rPr lang="ru-RU" sz="1200" b="0" i="0" u="none" strike="noStrike" kern="1200" baseline="30000" dirty="0" smtClean="0">
                          <a:solidFill>
                            <a:schemeClr val="tx1"/>
                          </a:solidFill>
                          <a:latin typeface="+mn-lt"/>
                          <a:ea typeface="+mn-ea"/>
                          <a:cs typeface="+mn-cs"/>
                        </a:rPr>
                        <a:t>Имам всички компоненти на доказателствата, необходими за спечелване на делото - правата ми са ясни</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27" name="Picture 26"/>
          <p:cNvPicPr>
            <a:picLocks noChangeAspect="1"/>
          </p:cNvPicPr>
          <p:nvPr/>
        </p:nvPicPr>
        <p:blipFill>
          <a:blip r:embed="rId5"/>
          <a:stretch>
            <a:fillRect/>
          </a:stretch>
        </p:blipFill>
        <p:spPr>
          <a:xfrm>
            <a:off x="2200291" y="3337073"/>
            <a:ext cx="195503" cy="720917"/>
          </a:xfrm>
          <a:prstGeom prst="rect">
            <a:avLst/>
          </a:prstGeom>
        </p:spPr>
      </p:pic>
      <p:sp>
        <p:nvSpPr>
          <p:cNvPr id="28" name="Rectangle 27"/>
          <p:cNvSpPr/>
          <p:nvPr/>
        </p:nvSpPr>
        <p:spPr>
          <a:xfrm>
            <a:off x="2395795" y="2576161"/>
            <a:ext cx="396091" cy="389850"/>
          </a:xfrm>
          <a:prstGeom prst="rect">
            <a:avLst/>
          </a:prstGeom>
        </p:spPr>
        <p:txBody>
          <a:bodyPr wrap="square">
            <a:spAutoFit/>
          </a:bodyPr>
          <a:lstStyle/>
          <a:p>
            <a:r>
              <a:rPr lang="en-US" baseline="30000" dirty="0">
                <a:solidFill>
                  <a:srgbClr val="77933C"/>
                </a:solidFill>
              </a:rPr>
              <a:t>4</a:t>
            </a:r>
          </a:p>
        </p:txBody>
      </p:sp>
      <p:pic>
        <p:nvPicPr>
          <p:cNvPr id="30" name="Picture 29"/>
          <p:cNvPicPr>
            <a:picLocks noChangeAspect="1"/>
          </p:cNvPicPr>
          <p:nvPr/>
        </p:nvPicPr>
        <p:blipFill>
          <a:blip r:embed="rId3"/>
          <a:stretch>
            <a:fillRect/>
          </a:stretch>
        </p:blipFill>
        <p:spPr>
          <a:xfrm rot="20072458">
            <a:off x="3315316" y="3721938"/>
            <a:ext cx="317500" cy="457200"/>
          </a:xfrm>
          <a:prstGeom prst="rect">
            <a:avLst/>
          </a:prstGeom>
        </p:spPr>
      </p:pic>
      <p:sp>
        <p:nvSpPr>
          <p:cNvPr id="31" name="Rectangle 30"/>
          <p:cNvSpPr/>
          <p:nvPr/>
        </p:nvSpPr>
        <p:spPr>
          <a:xfrm>
            <a:off x="3410677" y="4129109"/>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pic>
        <p:nvPicPr>
          <p:cNvPr id="32" name="Picture 31"/>
          <p:cNvPicPr>
            <a:picLocks noChangeAspect="1"/>
          </p:cNvPicPr>
          <p:nvPr/>
        </p:nvPicPr>
        <p:blipFill>
          <a:blip r:embed="rId2"/>
          <a:stretch>
            <a:fillRect/>
          </a:stretch>
        </p:blipFill>
        <p:spPr>
          <a:xfrm rot="3640925">
            <a:off x="3384894" y="2608873"/>
            <a:ext cx="330200" cy="444500"/>
          </a:xfrm>
          <a:prstGeom prst="rect">
            <a:avLst/>
          </a:prstGeom>
        </p:spPr>
      </p:pic>
      <p:sp>
        <p:nvSpPr>
          <p:cNvPr id="33" name="Rectangle 32"/>
          <p:cNvSpPr/>
          <p:nvPr/>
        </p:nvSpPr>
        <p:spPr>
          <a:xfrm>
            <a:off x="3311139" y="2568025"/>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sp>
        <p:nvSpPr>
          <p:cNvPr id="34" name="Rectangle 33"/>
          <p:cNvSpPr/>
          <p:nvPr/>
        </p:nvSpPr>
        <p:spPr>
          <a:xfrm>
            <a:off x="3887637" y="2441274"/>
            <a:ext cx="396091" cy="389850"/>
          </a:xfrm>
          <a:prstGeom prst="rect">
            <a:avLst/>
          </a:prstGeom>
        </p:spPr>
        <p:txBody>
          <a:bodyPr wrap="square">
            <a:spAutoFit/>
          </a:bodyPr>
          <a:lstStyle/>
          <a:p>
            <a:r>
              <a:rPr lang="en-US" baseline="30000" dirty="0">
                <a:solidFill>
                  <a:srgbClr val="77933C"/>
                </a:solidFill>
              </a:rPr>
              <a:t>6</a:t>
            </a:r>
          </a:p>
        </p:txBody>
      </p:sp>
      <p:graphicFrame>
        <p:nvGraphicFramePr>
          <p:cNvPr id="36" name="Table 35"/>
          <p:cNvGraphicFramePr>
            <a:graphicFrameLocks noGrp="1"/>
          </p:cNvGraphicFramePr>
          <p:nvPr>
            <p:extLst>
              <p:ext uri="{D42A27DB-BD31-4B8C-83A1-F6EECF244321}">
                <p14:modId xmlns:p14="http://schemas.microsoft.com/office/powerpoint/2010/main" val="2105270991"/>
              </p:ext>
            </p:extLst>
          </p:nvPr>
        </p:nvGraphicFramePr>
        <p:xfrm>
          <a:off x="3881813" y="2783469"/>
          <a:ext cx="811993" cy="70104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662321">
                <a:tc>
                  <a:txBody>
                    <a:bodyPr/>
                    <a:lstStyle/>
                    <a:p>
                      <a:pPr rtl="0"/>
                      <a:r>
                        <a:rPr lang="ru-RU" sz="1200" b="0" i="0" u="none" strike="noStrike" kern="1200" baseline="30000" dirty="0" smtClean="0">
                          <a:solidFill>
                            <a:schemeClr val="tx1"/>
                          </a:solidFill>
                          <a:latin typeface="+mn-lt"/>
                          <a:ea typeface="+mn-ea"/>
                          <a:cs typeface="+mn-cs"/>
                        </a:rPr>
                        <a:t>Решението може да се приложи специфично и веднага</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2979598740"/>
              </p:ext>
            </p:extLst>
          </p:nvPr>
        </p:nvGraphicFramePr>
        <p:xfrm>
          <a:off x="3803436" y="3866224"/>
          <a:ext cx="811993" cy="57912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347003">
                <a:tc>
                  <a:txBody>
                    <a:bodyPr/>
                    <a:lstStyle/>
                    <a:p>
                      <a:pPr rtl="0"/>
                      <a:r>
                        <a:rPr lang="bg-BG" sz="1200" b="0" i="0" u="none" strike="noStrike" kern="1200" baseline="30000" dirty="0" smtClean="0">
                          <a:solidFill>
                            <a:srgbClr val="A6A6A6"/>
                          </a:solidFill>
                          <a:latin typeface="+mn-lt"/>
                          <a:ea typeface="+mn-ea"/>
                          <a:cs typeface="+mn-cs"/>
                        </a:rPr>
                        <a:t>Техническо</a:t>
                      </a:r>
                      <a:r>
                        <a:rPr lang="en-US" sz="1200" b="0" i="0" u="none" strike="noStrike" kern="1200" baseline="3000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правно становище</a:t>
                      </a:r>
                      <a:r>
                        <a:rPr lang="en-US" sz="1200" b="0" i="0" u="none" strike="noStrike" kern="1200" baseline="3000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експерт</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38" name="Picture 37"/>
          <p:cNvPicPr>
            <a:picLocks noChangeAspect="1"/>
          </p:cNvPicPr>
          <p:nvPr/>
        </p:nvPicPr>
        <p:blipFill>
          <a:blip r:embed="rId5"/>
          <a:stretch>
            <a:fillRect/>
          </a:stretch>
        </p:blipFill>
        <p:spPr>
          <a:xfrm rot="540718">
            <a:off x="3607933" y="3197263"/>
            <a:ext cx="195503" cy="720917"/>
          </a:xfrm>
          <a:prstGeom prst="rect">
            <a:avLst/>
          </a:prstGeom>
        </p:spPr>
      </p:pic>
      <p:sp>
        <p:nvSpPr>
          <p:cNvPr id="39" name="Rectangle 38"/>
          <p:cNvSpPr/>
          <p:nvPr/>
        </p:nvSpPr>
        <p:spPr>
          <a:xfrm>
            <a:off x="3777809" y="3624180"/>
            <a:ext cx="396091" cy="389850"/>
          </a:xfrm>
          <a:prstGeom prst="rect">
            <a:avLst/>
          </a:prstGeom>
        </p:spPr>
        <p:txBody>
          <a:bodyPr wrap="square">
            <a:spAutoFit/>
          </a:bodyPr>
          <a:lstStyle/>
          <a:p>
            <a:r>
              <a:rPr lang="en-US" baseline="30000" dirty="0">
                <a:solidFill>
                  <a:schemeClr val="bg1">
                    <a:lumMod val="65000"/>
                  </a:schemeClr>
                </a:solidFill>
              </a:rPr>
              <a:t>5</a:t>
            </a:r>
          </a:p>
        </p:txBody>
      </p:sp>
      <p:pic>
        <p:nvPicPr>
          <p:cNvPr id="41" name="Picture 40"/>
          <p:cNvPicPr>
            <a:picLocks noChangeAspect="1"/>
          </p:cNvPicPr>
          <p:nvPr/>
        </p:nvPicPr>
        <p:blipFill>
          <a:blip r:embed="rId2"/>
          <a:stretch>
            <a:fillRect/>
          </a:stretch>
        </p:blipFill>
        <p:spPr>
          <a:xfrm rot="1013567">
            <a:off x="4599132" y="2356095"/>
            <a:ext cx="330200" cy="444500"/>
          </a:xfrm>
          <a:prstGeom prst="rect">
            <a:avLst/>
          </a:prstGeom>
        </p:spPr>
      </p:pic>
      <p:sp>
        <p:nvSpPr>
          <p:cNvPr id="42" name="Rectangle 41"/>
          <p:cNvSpPr/>
          <p:nvPr/>
        </p:nvSpPr>
        <p:spPr>
          <a:xfrm>
            <a:off x="4452514" y="2317322"/>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43" name="Table 42"/>
          <p:cNvGraphicFramePr>
            <a:graphicFrameLocks noGrp="1"/>
          </p:cNvGraphicFramePr>
          <p:nvPr>
            <p:extLst>
              <p:ext uri="{D42A27DB-BD31-4B8C-83A1-F6EECF244321}">
                <p14:modId xmlns:p14="http://schemas.microsoft.com/office/powerpoint/2010/main" val="1509494929"/>
              </p:ext>
            </p:extLst>
          </p:nvPr>
        </p:nvGraphicFramePr>
        <p:xfrm>
          <a:off x="5082170" y="2317710"/>
          <a:ext cx="1019726" cy="106680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662321">
                <a:tc>
                  <a:txBody>
                    <a:bodyPr/>
                    <a:lstStyle/>
                    <a:p>
                      <a:pPr rtl="0"/>
                      <a:r>
                        <a:rPr lang="ru-RU" sz="1200" b="0" i="0" u="none" strike="noStrike" kern="1200" baseline="30000" dirty="0" smtClean="0">
                          <a:solidFill>
                            <a:schemeClr val="tx1"/>
                          </a:solidFill>
                          <a:latin typeface="+mn-lt"/>
                          <a:ea typeface="+mn-ea"/>
                          <a:cs typeface="+mn-cs"/>
                        </a:rPr>
                        <a:t>Имам достатъчно налични парични средства за финансиране на упражняване на правата ми и защита на интересите ми</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44" name="Rectangle 43"/>
          <p:cNvSpPr/>
          <p:nvPr/>
        </p:nvSpPr>
        <p:spPr>
          <a:xfrm>
            <a:off x="5082170" y="2051424"/>
            <a:ext cx="396091" cy="389850"/>
          </a:xfrm>
          <a:prstGeom prst="rect">
            <a:avLst/>
          </a:prstGeom>
        </p:spPr>
        <p:txBody>
          <a:bodyPr wrap="square">
            <a:spAutoFit/>
          </a:bodyPr>
          <a:lstStyle/>
          <a:p>
            <a:r>
              <a:rPr lang="en-US" baseline="30000" dirty="0">
                <a:solidFill>
                  <a:srgbClr val="77933C"/>
                </a:solidFill>
              </a:rPr>
              <a:t>8</a:t>
            </a:r>
          </a:p>
        </p:txBody>
      </p:sp>
      <p:pic>
        <p:nvPicPr>
          <p:cNvPr id="46" name="Picture 45"/>
          <p:cNvPicPr>
            <a:picLocks noChangeAspect="1"/>
          </p:cNvPicPr>
          <p:nvPr/>
        </p:nvPicPr>
        <p:blipFill>
          <a:blip r:embed="rId2"/>
          <a:stretch>
            <a:fillRect/>
          </a:stretch>
        </p:blipFill>
        <p:spPr>
          <a:xfrm rot="1506235">
            <a:off x="5936796" y="1942914"/>
            <a:ext cx="330200" cy="444500"/>
          </a:xfrm>
          <a:prstGeom prst="rect">
            <a:avLst/>
          </a:prstGeom>
        </p:spPr>
      </p:pic>
      <p:sp>
        <p:nvSpPr>
          <p:cNvPr id="48" name="Rectangle 47"/>
          <p:cNvSpPr/>
          <p:nvPr/>
        </p:nvSpPr>
        <p:spPr>
          <a:xfrm>
            <a:off x="5858099" y="1899553"/>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49" name="Table 48"/>
          <p:cNvGraphicFramePr>
            <a:graphicFrameLocks noGrp="1"/>
          </p:cNvGraphicFramePr>
          <p:nvPr>
            <p:extLst>
              <p:ext uri="{D42A27DB-BD31-4B8C-83A1-F6EECF244321}">
                <p14:modId xmlns:p14="http://schemas.microsoft.com/office/powerpoint/2010/main" val="2426658147"/>
              </p:ext>
            </p:extLst>
          </p:nvPr>
        </p:nvGraphicFramePr>
        <p:xfrm>
          <a:off x="6400791" y="1692872"/>
          <a:ext cx="811993" cy="52856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528560">
                <a:tc>
                  <a:txBody>
                    <a:bodyPr/>
                    <a:lstStyle/>
                    <a:p>
                      <a:pPr rtl="0"/>
                      <a:r>
                        <a:rPr lang="bg-BG" sz="1200" b="0" i="0" u="none" strike="noStrike" kern="1200" baseline="30000" dirty="0" smtClean="0">
                          <a:solidFill>
                            <a:schemeClr val="tx1"/>
                          </a:solidFill>
                          <a:latin typeface="+mn-lt"/>
                          <a:ea typeface="+mn-ea"/>
                          <a:cs typeface="+mn-cs"/>
                        </a:rPr>
                        <a:t>Спешност/опасност от случая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50" name="Picture 49"/>
          <p:cNvPicPr>
            <a:picLocks noChangeAspect="1"/>
          </p:cNvPicPr>
          <p:nvPr/>
        </p:nvPicPr>
        <p:blipFill>
          <a:blip r:embed="rId2"/>
          <a:stretch>
            <a:fillRect/>
          </a:stretch>
        </p:blipFill>
        <p:spPr>
          <a:xfrm rot="2583666">
            <a:off x="7373118" y="1558401"/>
            <a:ext cx="330200" cy="444500"/>
          </a:xfrm>
          <a:prstGeom prst="rect">
            <a:avLst/>
          </a:prstGeom>
        </p:spPr>
      </p:pic>
      <p:sp>
        <p:nvSpPr>
          <p:cNvPr id="51" name="Rectangle 50"/>
          <p:cNvSpPr/>
          <p:nvPr/>
        </p:nvSpPr>
        <p:spPr>
          <a:xfrm rot="21305288">
            <a:off x="7307295" y="1515040"/>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52" name="Table 51"/>
          <p:cNvGraphicFramePr>
            <a:graphicFrameLocks noGrp="1"/>
          </p:cNvGraphicFramePr>
          <p:nvPr>
            <p:extLst>
              <p:ext uri="{D42A27DB-BD31-4B8C-83A1-F6EECF244321}">
                <p14:modId xmlns:p14="http://schemas.microsoft.com/office/powerpoint/2010/main" val="3977578468"/>
              </p:ext>
            </p:extLst>
          </p:nvPr>
        </p:nvGraphicFramePr>
        <p:xfrm>
          <a:off x="7892633" y="1323927"/>
          <a:ext cx="969004" cy="701040"/>
        </p:xfrm>
        <a:graphic>
          <a:graphicData uri="http://schemas.openxmlformats.org/drawingml/2006/table">
            <a:tbl>
              <a:tblPr/>
              <a:tblGrid>
                <a:gridCol w="969004">
                  <a:extLst>
                    <a:ext uri="{9D8B030D-6E8A-4147-A177-3AD203B41FA5}">
                      <a16:colId xmlns:a16="http://schemas.microsoft.com/office/drawing/2014/main" xmlns="" val="20000"/>
                    </a:ext>
                  </a:extLst>
                </a:gridCol>
              </a:tblGrid>
              <a:tr h="528560">
                <a:tc>
                  <a:txBody>
                    <a:bodyPr/>
                    <a:lstStyle/>
                    <a:p>
                      <a:pPr rtl="0"/>
                      <a:r>
                        <a:rPr lang="bg-BG" sz="1200" b="0" i="0" u="none" strike="noStrike" kern="1200" baseline="30000" dirty="0" smtClean="0">
                          <a:solidFill>
                            <a:schemeClr val="tx1"/>
                          </a:solidFill>
                          <a:latin typeface="+mn-lt"/>
                          <a:ea typeface="+mn-ea"/>
                          <a:cs typeface="+mn-cs"/>
                        </a:rPr>
                        <a:t>Спешно обезпечително производство</a:t>
                      </a:r>
                      <a:r>
                        <a:rPr lang="en-US" sz="1200" b="0" i="0" u="none" strike="noStrike" kern="1200" baseline="30000" dirty="0" smtClean="0">
                          <a:solidFill>
                            <a:schemeClr val="tx1"/>
                          </a:solidFill>
                          <a:latin typeface="+mn-lt"/>
                          <a:ea typeface="+mn-ea"/>
                          <a:cs typeface="+mn-cs"/>
                        </a:rPr>
                        <a:t>/</a:t>
                      </a:r>
                    </a:p>
                    <a:p>
                      <a:pPr rtl="0"/>
                      <a:r>
                        <a:rPr lang="bg-BG" sz="1200" b="0" i="0" u="none" strike="noStrike" kern="1200" baseline="30000" dirty="0" smtClean="0">
                          <a:solidFill>
                            <a:schemeClr val="tx1"/>
                          </a:solidFill>
                          <a:latin typeface="+mn-lt"/>
                          <a:ea typeface="+mn-ea"/>
                          <a:cs typeface="+mn-cs"/>
                        </a:rPr>
                        <a:t>запор</a:t>
                      </a:r>
                      <a:r>
                        <a:rPr lang="fr-FR" sz="1200" b="0" i="0" u="none" strike="noStrike" kern="1200" baseline="30000" dirty="0" smtClean="0">
                          <a:solidFill>
                            <a:schemeClr val="tx1"/>
                          </a:solidFill>
                          <a:latin typeface="+mn-lt"/>
                          <a:ea typeface="+mn-ea"/>
                          <a:cs typeface="+mn-cs"/>
                        </a:rPr>
                        <a:t>/</a:t>
                      </a:r>
                      <a:r>
                        <a:rPr lang="fr-FR" sz="1200" b="0" i="0" u="none" strike="noStrike" kern="1200" baseline="30000" dirty="0">
                          <a:solidFill>
                            <a:schemeClr val="tx1"/>
                          </a:solidFill>
                          <a:latin typeface="+mn-lt"/>
                          <a:ea typeface="+mn-ea"/>
                          <a:cs typeface="+mn-cs"/>
                        </a:rPr>
                        <a:t/>
                      </a:r>
                      <a:br>
                        <a:rPr lang="fr-FR" sz="1200" b="0" i="0" u="none" strike="noStrike" kern="1200" baseline="30000" dirty="0">
                          <a:solidFill>
                            <a:schemeClr val="tx1"/>
                          </a:solidFill>
                          <a:latin typeface="+mn-lt"/>
                          <a:ea typeface="+mn-ea"/>
                          <a:cs typeface="+mn-cs"/>
                        </a:rPr>
                      </a:br>
                      <a:r>
                        <a:rPr lang="bg-BG" sz="1200" b="0" i="0" u="none" strike="noStrike" kern="1200" baseline="30000" dirty="0" smtClean="0">
                          <a:solidFill>
                            <a:schemeClr val="tx1"/>
                          </a:solidFill>
                          <a:latin typeface="+mn-lt"/>
                          <a:ea typeface="+mn-ea"/>
                          <a:cs typeface="+mn-cs"/>
                        </a:rPr>
                        <a:t>медиация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pic>
        <p:nvPicPr>
          <p:cNvPr id="53" name="Picture 52"/>
          <p:cNvPicPr>
            <a:picLocks noChangeAspect="1"/>
          </p:cNvPicPr>
          <p:nvPr/>
        </p:nvPicPr>
        <p:blipFill>
          <a:blip r:embed="rId3"/>
          <a:stretch>
            <a:fillRect/>
          </a:stretch>
        </p:blipFill>
        <p:spPr>
          <a:xfrm rot="18874063">
            <a:off x="7389726" y="2043391"/>
            <a:ext cx="317500" cy="457200"/>
          </a:xfrm>
          <a:prstGeom prst="rect">
            <a:avLst/>
          </a:prstGeom>
        </p:spPr>
      </p:pic>
      <p:sp>
        <p:nvSpPr>
          <p:cNvPr id="54" name="Rectangle 53"/>
          <p:cNvSpPr/>
          <p:nvPr/>
        </p:nvSpPr>
        <p:spPr>
          <a:xfrm>
            <a:off x="7419362" y="2425044"/>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graphicFrame>
        <p:nvGraphicFramePr>
          <p:cNvPr id="55" name="Table 54"/>
          <p:cNvGraphicFramePr>
            <a:graphicFrameLocks noGrp="1"/>
          </p:cNvGraphicFramePr>
          <p:nvPr>
            <p:extLst>
              <p:ext uri="{D42A27DB-BD31-4B8C-83A1-F6EECF244321}">
                <p14:modId xmlns:p14="http://schemas.microsoft.com/office/powerpoint/2010/main" val="2226545"/>
              </p:ext>
            </p:extLst>
          </p:nvPr>
        </p:nvGraphicFramePr>
        <p:xfrm>
          <a:off x="7949928" y="2208975"/>
          <a:ext cx="811993" cy="640080"/>
        </p:xfrm>
        <a:graphic>
          <a:graphicData uri="http://schemas.openxmlformats.org/drawingml/2006/table">
            <a:tbl>
              <a:tblPr/>
              <a:tblGrid>
                <a:gridCol w="811993">
                  <a:extLst>
                    <a:ext uri="{9D8B030D-6E8A-4147-A177-3AD203B41FA5}">
                      <a16:colId xmlns:a16="http://schemas.microsoft.com/office/drawing/2014/main" xmlns="" val="20000"/>
                    </a:ext>
                  </a:extLst>
                </a:gridCol>
              </a:tblGrid>
              <a:tr h="438387">
                <a:tc>
                  <a:txBody>
                    <a:bodyPr/>
                    <a:lstStyle/>
                    <a:p>
                      <a:pPr rtl="0"/>
                      <a:r>
                        <a:rPr lang="bg-BG" sz="1200" b="0" i="0" u="none" strike="noStrike" kern="1200" baseline="30000" dirty="0" smtClean="0">
                          <a:solidFill>
                            <a:schemeClr val="tx1"/>
                          </a:solidFill>
                          <a:latin typeface="+mn-lt"/>
                          <a:ea typeface="+mn-ea"/>
                          <a:cs typeface="+mn-cs"/>
                        </a:rPr>
                        <a:t>Съдебно</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решение</a:t>
                      </a:r>
                      <a:r>
                        <a:rPr lang="fr-FR" sz="1200" b="0" i="0" u="none" strike="noStrike" kern="1200" baseline="30000" dirty="0" smtClean="0">
                          <a:solidFill>
                            <a:schemeClr val="tx1"/>
                          </a:solidFill>
                          <a:latin typeface="+mn-lt"/>
                          <a:ea typeface="+mn-ea"/>
                          <a:cs typeface="+mn-cs"/>
                        </a:rPr>
                        <a:t>/</a:t>
                      </a:r>
                      <a:endParaRPr lang="fr-FR" sz="1200" b="0" i="0" u="none" strike="noStrike" kern="1200" baseline="30000" dirty="0">
                        <a:solidFill>
                          <a:schemeClr val="tx1"/>
                        </a:solidFill>
                        <a:latin typeface="+mn-lt"/>
                        <a:ea typeface="+mn-ea"/>
                        <a:cs typeface="+mn-cs"/>
                      </a:endParaRPr>
                    </a:p>
                    <a:p>
                      <a:pPr rtl="0"/>
                      <a:r>
                        <a:rPr lang="bg-BG" sz="1200" b="0" i="0" u="none" strike="noStrike" kern="1200" baseline="30000" dirty="0" smtClean="0">
                          <a:solidFill>
                            <a:schemeClr val="tx1"/>
                          </a:solidFill>
                          <a:latin typeface="+mn-lt"/>
                          <a:ea typeface="+mn-ea"/>
                          <a:cs typeface="+mn-cs"/>
                        </a:rPr>
                        <a:t>арбитраж</a:t>
                      </a:r>
                      <a:endParaRPr lang="en-US" sz="1200" b="0" i="0" u="none" strike="noStrike" kern="1200" baseline="30000" dirty="0">
                        <a:solidFill>
                          <a:schemeClr val="tx1"/>
                        </a:solidFill>
                        <a:latin typeface="+mn-lt"/>
                        <a:ea typeface="+mn-ea"/>
                        <a:cs typeface="+mn-cs"/>
                      </a:endParaRPr>
                    </a:p>
                    <a:p>
                      <a:pPr rtl="0"/>
                      <a:r>
                        <a:rPr lang="bg-BG" sz="1200" b="0" i="0" u="none" strike="noStrike" kern="1200" baseline="30000" dirty="0" smtClean="0">
                          <a:solidFill>
                            <a:schemeClr val="tx1"/>
                          </a:solidFill>
                          <a:latin typeface="+mn-lt"/>
                          <a:ea typeface="+mn-ea"/>
                          <a:cs typeface="+mn-cs"/>
                        </a:rPr>
                        <a:t>медиация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pic>
        <p:nvPicPr>
          <p:cNvPr id="56" name="Picture 55"/>
          <p:cNvPicPr>
            <a:picLocks noChangeAspect="1"/>
          </p:cNvPicPr>
          <p:nvPr/>
        </p:nvPicPr>
        <p:blipFill>
          <a:blip r:embed="rId3"/>
          <a:stretch>
            <a:fillRect/>
          </a:stretch>
        </p:blipFill>
        <p:spPr>
          <a:xfrm rot="18874063">
            <a:off x="6242040" y="2742826"/>
            <a:ext cx="317500" cy="457200"/>
          </a:xfrm>
          <a:prstGeom prst="rect">
            <a:avLst/>
          </a:prstGeom>
        </p:spPr>
      </p:pic>
      <p:sp>
        <p:nvSpPr>
          <p:cNvPr id="57" name="Rectangle 56"/>
          <p:cNvSpPr/>
          <p:nvPr/>
        </p:nvSpPr>
        <p:spPr>
          <a:xfrm>
            <a:off x="6271676" y="3124479"/>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pic>
        <p:nvPicPr>
          <p:cNvPr id="58" name="Picture 57"/>
          <p:cNvPicPr>
            <a:picLocks noChangeAspect="1"/>
          </p:cNvPicPr>
          <p:nvPr/>
        </p:nvPicPr>
        <p:blipFill>
          <a:blip r:embed="rId6"/>
          <a:stretch>
            <a:fillRect/>
          </a:stretch>
        </p:blipFill>
        <p:spPr>
          <a:xfrm>
            <a:off x="6646000" y="2697908"/>
            <a:ext cx="566784" cy="445330"/>
          </a:xfrm>
          <a:prstGeom prst="rect">
            <a:avLst/>
          </a:prstGeom>
        </p:spPr>
      </p:pic>
      <p:pic>
        <p:nvPicPr>
          <p:cNvPr id="60" name="Picture 59"/>
          <p:cNvPicPr>
            <a:picLocks noChangeAspect="1"/>
          </p:cNvPicPr>
          <p:nvPr/>
        </p:nvPicPr>
        <p:blipFill>
          <a:blip r:embed="rId7"/>
          <a:stretch>
            <a:fillRect/>
          </a:stretch>
        </p:blipFill>
        <p:spPr>
          <a:xfrm>
            <a:off x="4694204" y="4088893"/>
            <a:ext cx="494987" cy="89998"/>
          </a:xfrm>
          <a:prstGeom prst="rect">
            <a:avLst/>
          </a:prstGeom>
        </p:spPr>
      </p:pic>
      <p:pic>
        <p:nvPicPr>
          <p:cNvPr id="62" name="Picture 61"/>
          <p:cNvPicPr>
            <a:picLocks noChangeAspect="1"/>
          </p:cNvPicPr>
          <p:nvPr/>
        </p:nvPicPr>
        <p:blipFill>
          <a:blip r:embed="rId8"/>
          <a:stretch>
            <a:fillRect/>
          </a:stretch>
        </p:blipFill>
        <p:spPr>
          <a:xfrm>
            <a:off x="4703396" y="3531390"/>
            <a:ext cx="378774" cy="1122293"/>
          </a:xfrm>
          <a:prstGeom prst="rect">
            <a:avLst/>
          </a:prstGeom>
        </p:spPr>
      </p:pic>
      <p:pic>
        <p:nvPicPr>
          <p:cNvPr id="63" name="Picture 62"/>
          <p:cNvPicPr>
            <a:picLocks noChangeAspect="1"/>
          </p:cNvPicPr>
          <p:nvPr/>
        </p:nvPicPr>
        <p:blipFill>
          <a:blip r:embed="rId9"/>
          <a:stretch>
            <a:fillRect/>
          </a:stretch>
        </p:blipFill>
        <p:spPr>
          <a:xfrm rot="1086629">
            <a:off x="4703938" y="3494637"/>
            <a:ext cx="469900" cy="165100"/>
          </a:xfrm>
          <a:prstGeom prst="rect">
            <a:avLst/>
          </a:prstGeom>
        </p:spPr>
      </p:pic>
      <p:graphicFrame>
        <p:nvGraphicFramePr>
          <p:cNvPr id="64" name="Table 63"/>
          <p:cNvGraphicFramePr>
            <a:graphicFrameLocks noGrp="1"/>
          </p:cNvGraphicFramePr>
          <p:nvPr>
            <p:extLst>
              <p:ext uri="{D42A27DB-BD31-4B8C-83A1-F6EECF244321}">
                <p14:modId xmlns:p14="http://schemas.microsoft.com/office/powerpoint/2010/main" val="3075288070"/>
              </p:ext>
            </p:extLst>
          </p:nvPr>
        </p:nvGraphicFramePr>
        <p:xfrm>
          <a:off x="5345471" y="3608797"/>
          <a:ext cx="1019726" cy="930828"/>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930828">
                <a:tc>
                  <a:txBody>
                    <a:bodyPr/>
                    <a:lstStyle/>
                    <a:p>
                      <a:pPr rtl="0"/>
                      <a:r>
                        <a:rPr lang="ru-RU" sz="1200" b="0" i="0" u="none" strike="noStrike" kern="1200" baseline="30000" dirty="0" smtClean="0">
                          <a:solidFill>
                            <a:schemeClr val="tx1"/>
                          </a:solidFill>
                          <a:latin typeface="+mn-lt"/>
                          <a:ea typeface="+mn-ea"/>
                          <a:cs typeface="+mn-cs"/>
                        </a:rPr>
                        <a:t>След техническото становище, имам ли всички доказателства, необходими, за да спечеля делото?</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65" name="Rectangle 64"/>
          <p:cNvSpPr/>
          <p:nvPr/>
        </p:nvSpPr>
        <p:spPr>
          <a:xfrm>
            <a:off x="4883381" y="3519209"/>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sp>
        <p:nvSpPr>
          <p:cNvPr id="66" name="Rectangle 65"/>
          <p:cNvSpPr/>
          <p:nvPr/>
        </p:nvSpPr>
        <p:spPr>
          <a:xfrm>
            <a:off x="4975224" y="4680361"/>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sp>
        <p:nvSpPr>
          <p:cNvPr id="67" name="Rectangle 66"/>
          <p:cNvSpPr/>
          <p:nvPr/>
        </p:nvSpPr>
        <p:spPr>
          <a:xfrm>
            <a:off x="5133545" y="4627084"/>
            <a:ext cx="396091" cy="389850"/>
          </a:xfrm>
          <a:prstGeom prst="rect">
            <a:avLst/>
          </a:prstGeom>
        </p:spPr>
        <p:txBody>
          <a:bodyPr wrap="square">
            <a:spAutoFit/>
          </a:bodyPr>
          <a:lstStyle/>
          <a:p>
            <a:r>
              <a:rPr lang="en-US" baseline="30000" dirty="0">
                <a:solidFill>
                  <a:schemeClr val="bg1">
                    <a:lumMod val="65000"/>
                  </a:schemeClr>
                </a:solidFill>
              </a:rPr>
              <a:t>7</a:t>
            </a:r>
          </a:p>
        </p:txBody>
      </p:sp>
      <p:graphicFrame>
        <p:nvGraphicFramePr>
          <p:cNvPr id="68" name="Table 67"/>
          <p:cNvGraphicFramePr>
            <a:graphicFrameLocks noGrp="1"/>
          </p:cNvGraphicFramePr>
          <p:nvPr>
            <p:extLst>
              <p:ext uri="{D42A27DB-BD31-4B8C-83A1-F6EECF244321}">
                <p14:modId xmlns:p14="http://schemas.microsoft.com/office/powerpoint/2010/main" val="1691639756"/>
              </p:ext>
            </p:extLst>
          </p:nvPr>
        </p:nvGraphicFramePr>
        <p:xfrm>
          <a:off x="5189191" y="4848169"/>
          <a:ext cx="1156502" cy="579120"/>
        </p:xfrm>
        <a:graphic>
          <a:graphicData uri="http://schemas.openxmlformats.org/drawingml/2006/table">
            <a:tbl>
              <a:tblPr/>
              <a:tblGrid>
                <a:gridCol w="1156502">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rgbClr val="A6A6A6"/>
                          </a:solidFill>
                          <a:latin typeface="+mn-lt"/>
                          <a:ea typeface="+mn-ea"/>
                          <a:cs typeface="+mn-cs"/>
                        </a:rPr>
                        <a:t>Това, което ще спечеля е повече от загуба при риск + разходите</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69" name="Picture 68"/>
          <p:cNvPicPr>
            <a:picLocks noChangeAspect="1"/>
          </p:cNvPicPr>
          <p:nvPr/>
        </p:nvPicPr>
        <p:blipFill>
          <a:blip r:embed="rId10"/>
          <a:stretch>
            <a:fillRect/>
          </a:stretch>
        </p:blipFill>
        <p:spPr>
          <a:xfrm>
            <a:off x="4618655" y="5160247"/>
            <a:ext cx="558800" cy="406400"/>
          </a:xfrm>
          <a:prstGeom prst="rect">
            <a:avLst/>
          </a:prstGeom>
        </p:spPr>
      </p:pic>
      <p:sp>
        <p:nvSpPr>
          <p:cNvPr id="70" name="Rectangle 69"/>
          <p:cNvSpPr/>
          <p:nvPr/>
        </p:nvSpPr>
        <p:spPr>
          <a:xfrm>
            <a:off x="4452514" y="5571645"/>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pic>
        <p:nvPicPr>
          <p:cNvPr id="71" name="Picture 70"/>
          <p:cNvPicPr>
            <a:picLocks noChangeAspect="1"/>
          </p:cNvPicPr>
          <p:nvPr/>
        </p:nvPicPr>
        <p:blipFill>
          <a:blip r:embed="rId6"/>
          <a:stretch>
            <a:fillRect/>
          </a:stretch>
        </p:blipFill>
        <p:spPr>
          <a:xfrm>
            <a:off x="4258282" y="5674910"/>
            <a:ext cx="566784" cy="445330"/>
          </a:xfrm>
          <a:prstGeom prst="rect">
            <a:avLst/>
          </a:prstGeom>
        </p:spPr>
      </p:pic>
      <p:pic>
        <p:nvPicPr>
          <p:cNvPr id="72" name="Picture 71"/>
          <p:cNvPicPr>
            <a:picLocks noChangeAspect="1"/>
          </p:cNvPicPr>
          <p:nvPr/>
        </p:nvPicPr>
        <p:blipFill>
          <a:blip r:embed="rId11"/>
          <a:stretch>
            <a:fillRect/>
          </a:stretch>
        </p:blipFill>
        <p:spPr>
          <a:xfrm>
            <a:off x="5788249" y="5427289"/>
            <a:ext cx="139700" cy="355600"/>
          </a:xfrm>
          <a:prstGeom prst="rect">
            <a:avLst/>
          </a:prstGeom>
        </p:spPr>
      </p:pic>
      <p:sp>
        <p:nvSpPr>
          <p:cNvPr id="74" name="Rectangle 73"/>
          <p:cNvSpPr/>
          <p:nvPr/>
        </p:nvSpPr>
        <p:spPr>
          <a:xfrm>
            <a:off x="5695184" y="5775949"/>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75" name="Table 74"/>
          <p:cNvGraphicFramePr>
            <a:graphicFrameLocks noGrp="1"/>
          </p:cNvGraphicFramePr>
          <p:nvPr>
            <p:extLst>
              <p:ext uri="{D42A27DB-BD31-4B8C-83A1-F6EECF244321}">
                <p14:modId xmlns:p14="http://schemas.microsoft.com/office/powerpoint/2010/main" val="1928677999"/>
              </p:ext>
            </p:extLst>
          </p:nvPr>
        </p:nvGraphicFramePr>
        <p:xfrm>
          <a:off x="5280215" y="5991393"/>
          <a:ext cx="1019726" cy="45720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35711">
                <a:tc>
                  <a:txBody>
                    <a:bodyPr/>
                    <a:lstStyle/>
                    <a:p>
                      <a:pPr rtl="0"/>
                      <a:r>
                        <a:rPr lang="ru-RU" sz="1200" b="0" i="0" u="none" strike="noStrike" kern="1200" baseline="30000" dirty="0" smtClean="0">
                          <a:solidFill>
                            <a:schemeClr val="tx1"/>
                          </a:solidFill>
                          <a:latin typeface="+mn-lt"/>
                          <a:ea typeface="+mn-ea"/>
                          <a:cs typeface="+mn-cs"/>
                        </a:rPr>
                        <a:t>Въпросът е от високо техническо естество</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76" name="Rectangle 75"/>
          <p:cNvSpPr/>
          <p:nvPr/>
        </p:nvSpPr>
        <p:spPr>
          <a:xfrm>
            <a:off x="5280215" y="5725107"/>
            <a:ext cx="396091" cy="389850"/>
          </a:xfrm>
          <a:prstGeom prst="rect">
            <a:avLst/>
          </a:prstGeom>
        </p:spPr>
        <p:txBody>
          <a:bodyPr wrap="square">
            <a:spAutoFit/>
          </a:bodyPr>
          <a:lstStyle/>
          <a:p>
            <a:r>
              <a:rPr lang="en-US" baseline="30000" dirty="0">
                <a:solidFill>
                  <a:srgbClr val="77933C"/>
                </a:solidFill>
              </a:rPr>
              <a:t>9</a:t>
            </a:r>
          </a:p>
        </p:txBody>
      </p:sp>
      <p:pic>
        <p:nvPicPr>
          <p:cNvPr id="77" name="Picture 76"/>
          <p:cNvPicPr>
            <a:picLocks noChangeAspect="1"/>
          </p:cNvPicPr>
          <p:nvPr/>
        </p:nvPicPr>
        <p:blipFill>
          <a:blip r:embed="rId11"/>
          <a:stretch>
            <a:fillRect/>
          </a:stretch>
        </p:blipFill>
        <p:spPr>
          <a:xfrm rot="19787927">
            <a:off x="6410135" y="6210610"/>
            <a:ext cx="124018" cy="315681"/>
          </a:xfrm>
          <a:prstGeom prst="rect">
            <a:avLst/>
          </a:prstGeom>
        </p:spPr>
      </p:pic>
      <p:sp>
        <p:nvSpPr>
          <p:cNvPr id="78" name="Rectangle 77"/>
          <p:cNvSpPr/>
          <p:nvPr/>
        </p:nvSpPr>
        <p:spPr>
          <a:xfrm>
            <a:off x="6386017" y="6523109"/>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79" name="Table 78"/>
          <p:cNvGraphicFramePr>
            <a:graphicFrameLocks noGrp="1"/>
          </p:cNvGraphicFramePr>
          <p:nvPr>
            <p:extLst>
              <p:ext uri="{D42A27DB-BD31-4B8C-83A1-F6EECF244321}">
                <p14:modId xmlns:p14="http://schemas.microsoft.com/office/powerpoint/2010/main" val="1176365530"/>
              </p:ext>
            </p:extLst>
          </p:nvPr>
        </p:nvGraphicFramePr>
        <p:xfrm>
          <a:off x="6126527" y="6768805"/>
          <a:ext cx="1292835" cy="883920"/>
        </p:xfrm>
        <a:graphic>
          <a:graphicData uri="http://schemas.openxmlformats.org/drawingml/2006/table">
            <a:tbl>
              <a:tblPr/>
              <a:tblGrid>
                <a:gridCol w="1292835">
                  <a:extLst>
                    <a:ext uri="{9D8B030D-6E8A-4147-A177-3AD203B41FA5}">
                      <a16:colId xmlns:a16="http://schemas.microsoft.com/office/drawing/2014/main" xmlns="" val="20000"/>
                    </a:ext>
                  </a:extLst>
                </a:gridCol>
              </a:tblGrid>
              <a:tr h="438387">
                <a:tc>
                  <a:txBody>
                    <a:bodyPr/>
                    <a:lstStyle/>
                    <a:p>
                      <a:pPr marL="0" algn="l" defTabSz="737464" rtl="0" eaLnBrk="1" latinLnBrk="0" hangingPunct="1"/>
                      <a:r>
                        <a:rPr lang="bg-BG" sz="1200" b="0" i="0" u="none" strike="noStrike" kern="1200" baseline="30000" dirty="0" smtClean="0">
                          <a:solidFill>
                            <a:schemeClr val="tx1"/>
                          </a:solidFill>
                          <a:latin typeface="+mn-lt"/>
                          <a:ea typeface="+mn-ea"/>
                          <a:cs typeface="+mn-cs"/>
                        </a:rPr>
                        <a:t>Правна оценка на вещо лице</a:t>
                      </a:r>
                    </a:p>
                    <a:p>
                      <a:pPr marL="0" algn="l" defTabSz="737464" rtl="0" eaLnBrk="1" latinLnBrk="0" hangingPunct="1"/>
                      <a:r>
                        <a:rPr lang="bg-BG" sz="1200" b="0" i="0" u="none" strike="noStrike" kern="1200" baseline="30000" dirty="0" smtClean="0">
                          <a:solidFill>
                            <a:schemeClr val="tx1"/>
                          </a:solidFill>
                          <a:latin typeface="+mn-lt"/>
                          <a:ea typeface="+mn-ea"/>
                          <a:cs typeface="+mn-cs"/>
                        </a:rPr>
                        <a:t>Експертна оценка</a:t>
                      </a:r>
                      <a:r>
                        <a:rPr lang="en-US" sz="1200" b="0" i="0" u="none" strike="noStrike" kern="1200" baseline="3000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арбитраж</a:t>
                      </a:r>
                      <a:endParaRPr lang="en-US" sz="1200" b="0" i="0" u="none" strike="noStrike" kern="1200" baseline="30000" dirty="0">
                        <a:solidFill>
                          <a:schemeClr val="tx1"/>
                        </a:solidFill>
                        <a:latin typeface="+mn-lt"/>
                        <a:ea typeface="+mn-ea"/>
                        <a:cs typeface="+mn-cs"/>
                      </a:endParaRPr>
                    </a:p>
                    <a:p>
                      <a:pPr marL="0" algn="l" defTabSz="737464" rtl="0" eaLnBrk="1" latinLnBrk="0" hangingPunct="1"/>
                      <a:r>
                        <a:rPr lang="bg-BG" sz="1200" b="0" i="0" u="none" strike="noStrike" kern="1200" baseline="30000" dirty="0" smtClean="0">
                          <a:solidFill>
                            <a:schemeClr val="tx1"/>
                          </a:solidFill>
                          <a:latin typeface="+mn-lt"/>
                          <a:ea typeface="+mn-ea"/>
                          <a:cs typeface="+mn-cs"/>
                        </a:rPr>
                        <a:t>Експертна</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оценка</a:t>
                      </a:r>
                      <a:r>
                        <a:rPr lang="en-US" sz="1200" b="0" i="0" u="none" strike="noStrike" kern="1200" baseline="30000" dirty="0" smtClean="0">
                          <a:solidFill>
                            <a:schemeClr val="tx1"/>
                          </a:solidFill>
                          <a:latin typeface="+mn-lt"/>
                          <a:ea typeface="+mn-ea"/>
                          <a:cs typeface="+mn-cs"/>
                        </a:rPr>
                        <a:t>+</a:t>
                      </a:r>
                      <a:r>
                        <a:rPr lang="bg-BG" sz="1200" b="0" i="0" u="none" strike="noStrike" kern="1200" baseline="30000" dirty="0" smtClean="0">
                          <a:solidFill>
                            <a:schemeClr val="tx1"/>
                          </a:solidFill>
                          <a:latin typeface="+mn-lt"/>
                          <a:ea typeface="+mn-ea"/>
                          <a:cs typeface="+mn-cs"/>
                        </a:rPr>
                        <a:t>медиация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pic>
        <p:nvPicPr>
          <p:cNvPr id="80" name="Picture 79"/>
          <p:cNvPicPr>
            <a:picLocks noChangeAspect="1"/>
          </p:cNvPicPr>
          <p:nvPr/>
        </p:nvPicPr>
        <p:blipFill>
          <a:blip r:embed="rId12"/>
          <a:stretch>
            <a:fillRect/>
          </a:stretch>
        </p:blipFill>
        <p:spPr>
          <a:xfrm>
            <a:off x="6339207" y="5723894"/>
            <a:ext cx="279809" cy="251828"/>
          </a:xfrm>
          <a:prstGeom prst="rect">
            <a:avLst/>
          </a:prstGeom>
        </p:spPr>
      </p:pic>
      <p:sp>
        <p:nvSpPr>
          <p:cNvPr id="81" name="Rectangle 80"/>
          <p:cNvSpPr/>
          <p:nvPr/>
        </p:nvSpPr>
        <p:spPr>
          <a:xfrm>
            <a:off x="6625330" y="5666918"/>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sp>
        <p:nvSpPr>
          <p:cNvPr id="82" name="Rectangle 81"/>
          <p:cNvSpPr/>
          <p:nvPr/>
        </p:nvSpPr>
        <p:spPr>
          <a:xfrm>
            <a:off x="6458804" y="4640964"/>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pic>
        <p:nvPicPr>
          <p:cNvPr id="83" name="Picture 82"/>
          <p:cNvPicPr>
            <a:picLocks noChangeAspect="1"/>
          </p:cNvPicPr>
          <p:nvPr/>
        </p:nvPicPr>
        <p:blipFill>
          <a:blip r:embed="rId13"/>
          <a:stretch>
            <a:fillRect/>
          </a:stretch>
        </p:blipFill>
        <p:spPr>
          <a:xfrm rot="19864964">
            <a:off x="6282767" y="4425659"/>
            <a:ext cx="254000" cy="431800"/>
          </a:xfrm>
          <a:prstGeom prst="rect">
            <a:avLst/>
          </a:prstGeom>
        </p:spPr>
      </p:pic>
      <p:pic>
        <p:nvPicPr>
          <p:cNvPr id="88" name="Picture 87"/>
          <p:cNvPicPr>
            <a:picLocks noChangeAspect="1"/>
          </p:cNvPicPr>
          <p:nvPr/>
        </p:nvPicPr>
        <p:blipFill>
          <a:blip r:embed="rId14"/>
          <a:stretch>
            <a:fillRect/>
          </a:stretch>
        </p:blipFill>
        <p:spPr>
          <a:xfrm rot="253849">
            <a:off x="7487392" y="4319964"/>
            <a:ext cx="723900" cy="1079500"/>
          </a:xfrm>
          <a:prstGeom prst="rect">
            <a:avLst/>
          </a:prstGeom>
        </p:spPr>
      </p:pic>
      <p:pic>
        <p:nvPicPr>
          <p:cNvPr id="89" name="Picture 88"/>
          <p:cNvPicPr>
            <a:picLocks noChangeAspect="1"/>
          </p:cNvPicPr>
          <p:nvPr/>
        </p:nvPicPr>
        <p:blipFill>
          <a:blip r:embed="rId15"/>
          <a:stretch>
            <a:fillRect/>
          </a:stretch>
        </p:blipFill>
        <p:spPr>
          <a:xfrm>
            <a:off x="7731970" y="5214125"/>
            <a:ext cx="495300" cy="139700"/>
          </a:xfrm>
          <a:prstGeom prst="rect">
            <a:avLst/>
          </a:prstGeom>
        </p:spPr>
      </p:pic>
      <p:sp>
        <p:nvSpPr>
          <p:cNvPr id="90" name="Rectangle 89"/>
          <p:cNvSpPr/>
          <p:nvPr/>
        </p:nvSpPr>
        <p:spPr>
          <a:xfrm>
            <a:off x="7918427" y="4425520"/>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sp>
        <p:nvSpPr>
          <p:cNvPr id="91" name="Rectangle 90"/>
          <p:cNvSpPr/>
          <p:nvPr/>
        </p:nvSpPr>
        <p:spPr>
          <a:xfrm>
            <a:off x="7970392" y="5016934"/>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pic>
        <p:nvPicPr>
          <p:cNvPr id="92" name="Picture 91"/>
          <p:cNvPicPr>
            <a:picLocks noChangeAspect="1"/>
          </p:cNvPicPr>
          <p:nvPr/>
        </p:nvPicPr>
        <p:blipFill>
          <a:blip r:embed="rId16"/>
          <a:stretch>
            <a:fillRect/>
          </a:stretch>
        </p:blipFill>
        <p:spPr>
          <a:xfrm>
            <a:off x="7760238" y="6034303"/>
            <a:ext cx="444500" cy="266700"/>
          </a:xfrm>
          <a:prstGeom prst="rect">
            <a:avLst/>
          </a:prstGeom>
        </p:spPr>
      </p:pic>
      <p:pic>
        <p:nvPicPr>
          <p:cNvPr id="94" name="Picture 93"/>
          <p:cNvPicPr>
            <a:picLocks noChangeAspect="1"/>
          </p:cNvPicPr>
          <p:nvPr/>
        </p:nvPicPr>
        <p:blipFill>
          <a:blip r:embed="rId17"/>
          <a:stretch>
            <a:fillRect/>
          </a:stretch>
        </p:blipFill>
        <p:spPr>
          <a:xfrm rot="20819806">
            <a:off x="7509835" y="5992209"/>
            <a:ext cx="469900" cy="1219200"/>
          </a:xfrm>
          <a:prstGeom prst="rect">
            <a:avLst/>
          </a:prstGeom>
        </p:spPr>
      </p:pic>
      <p:sp>
        <p:nvSpPr>
          <p:cNvPr id="95" name="Rectangle 94"/>
          <p:cNvSpPr/>
          <p:nvPr/>
        </p:nvSpPr>
        <p:spPr>
          <a:xfrm>
            <a:off x="7945134" y="5982106"/>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sp>
        <p:nvSpPr>
          <p:cNvPr id="96" name="Rectangle 95"/>
          <p:cNvSpPr/>
          <p:nvPr/>
        </p:nvSpPr>
        <p:spPr>
          <a:xfrm>
            <a:off x="7892633" y="6894251"/>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graphicFrame>
        <p:nvGraphicFramePr>
          <p:cNvPr id="97" name="Table 96"/>
          <p:cNvGraphicFramePr>
            <a:graphicFrameLocks noGrp="1"/>
          </p:cNvGraphicFramePr>
          <p:nvPr>
            <p:extLst>
              <p:ext uri="{D42A27DB-BD31-4B8C-83A1-F6EECF244321}">
                <p14:modId xmlns:p14="http://schemas.microsoft.com/office/powerpoint/2010/main" val="1105731555"/>
              </p:ext>
            </p:extLst>
          </p:nvPr>
        </p:nvGraphicFramePr>
        <p:xfrm>
          <a:off x="8253549" y="3991929"/>
          <a:ext cx="774314" cy="579120"/>
        </p:xfrm>
        <a:graphic>
          <a:graphicData uri="http://schemas.openxmlformats.org/drawingml/2006/table">
            <a:tbl>
              <a:tblPr/>
              <a:tblGrid>
                <a:gridCol w="774314">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chemeClr val="tx1"/>
                          </a:solidFill>
                          <a:latin typeface="+mn-lt"/>
                          <a:ea typeface="+mn-ea"/>
                          <a:cs typeface="+mn-cs"/>
                        </a:rPr>
                        <a:t>Отношенията ми с другата страна са учтиви</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98" name="Rectangle 97"/>
          <p:cNvSpPr/>
          <p:nvPr/>
        </p:nvSpPr>
        <p:spPr>
          <a:xfrm>
            <a:off x="8258426" y="3718895"/>
            <a:ext cx="505712" cy="389850"/>
          </a:xfrm>
          <a:prstGeom prst="rect">
            <a:avLst/>
          </a:prstGeom>
        </p:spPr>
        <p:txBody>
          <a:bodyPr wrap="square">
            <a:spAutoFit/>
          </a:bodyPr>
          <a:lstStyle/>
          <a:p>
            <a:r>
              <a:rPr lang="en-US" baseline="30000" dirty="0">
                <a:solidFill>
                  <a:srgbClr val="77933C"/>
                </a:solidFill>
              </a:rPr>
              <a:t>11</a:t>
            </a:r>
          </a:p>
        </p:txBody>
      </p:sp>
      <p:graphicFrame>
        <p:nvGraphicFramePr>
          <p:cNvPr id="100" name="Table 99"/>
          <p:cNvGraphicFramePr>
            <a:graphicFrameLocks noGrp="1"/>
          </p:cNvGraphicFramePr>
          <p:nvPr>
            <p:extLst>
              <p:ext uri="{D42A27DB-BD31-4B8C-83A1-F6EECF244321}">
                <p14:modId xmlns:p14="http://schemas.microsoft.com/office/powerpoint/2010/main" val="3909583680"/>
              </p:ext>
            </p:extLst>
          </p:nvPr>
        </p:nvGraphicFramePr>
        <p:xfrm>
          <a:off x="8314283" y="4940865"/>
          <a:ext cx="863363" cy="822960"/>
        </p:xfrm>
        <a:graphic>
          <a:graphicData uri="http://schemas.openxmlformats.org/drawingml/2006/table">
            <a:tbl>
              <a:tblPr/>
              <a:tblGrid>
                <a:gridCol w="863363">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chemeClr val="tx1"/>
                          </a:solidFill>
                          <a:latin typeface="+mn-lt"/>
                          <a:ea typeface="+mn-ea"/>
                          <a:cs typeface="+mn-cs"/>
                        </a:rPr>
                        <a:t>Имам морален / паричен интерес да поддържам отношения с другата страна</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1" name="Rectangle 100"/>
          <p:cNvSpPr/>
          <p:nvPr/>
        </p:nvSpPr>
        <p:spPr>
          <a:xfrm>
            <a:off x="8355925" y="4658017"/>
            <a:ext cx="505712" cy="389850"/>
          </a:xfrm>
          <a:prstGeom prst="rect">
            <a:avLst/>
          </a:prstGeom>
        </p:spPr>
        <p:txBody>
          <a:bodyPr wrap="square">
            <a:spAutoFit/>
          </a:bodyPr>
          <a:lstStyle/>
          <a:p>
            <a:r>
              <a:rPr lang="en-US" baseline="30000" dirty="0">
                <a:solidFill>
                  <a:srgbClr val="77933C"/>
                </a:solidFill>
              </a:rPr>
              <a:t>12</a:t>
            </a:r>
          </a:p>
        </p:txBody>
      </p:sp>
      <p:graphicFrame>
        <p:nvGraphicFramePr>
          <p:cNvPr id="102" name="Table 101"/>
          <p:cNvGraphicFramePr>
            <a:graphicFrameLocks noGrp="1"/>
          </p:cNvGraphicFramePr>
          <p:nvPr>
            <p:extLst>
              <p:ext uri="{D42A27DB-BD31-4B8C-83A1-F6EECF244321}">
                <p14:modId xmlns:p14="http://schemas.microsoft.com/office/powerpoint/2010/main" val="4139401194"/>
              </p:ext>
            </p:extLst>
          </p:nvPr>
        </p:nvGraphicFramePr>
        <p:xfrm>
          <a:off x="6923992" y="5377358"/>
          <a:ext cx="968641" cy="701040"/>
        </p:xfrm>
        <a:graphic>
          <a:graphicData uri="http://schemas.openxmlformats.org/drawingml/2006/table">
            <a:tbl>
              <a:tblPr/>
              <a:tblGrid>
                <a:gridCol w="968641">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rgbClr val="A6A6A6"/>
                          </a:solidFill>
                          <a:latin typeface="+mn-lt"/>
                          <a:ea typeface="+mn-ea"/>
                          <a:cs typeface="+mn-cs"/>
                        </a:rPr>
                        <a:t>Необходимо ли ми е сътрудничеството на другата страна / страни?</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3" name="Rectangle 102"/>
          <p:cNvSpPr/>
          <p:nvPr/>
        </p:nvSpPr>
        <p:spPr>
          <a:xfrm>
            <a:off x="6921749" y="5097787"/>
            <a:ext cx="602870" cy="389850"/>
          </a:xfrm>
          <a:prstGeom prst="rect">
            <a:avLst/>
          </a:prstGeom>
        </p:spPr>
        <p:txBody>
          <a:bodyPr wrap="square">
            <a:spAutoFit/>
          </a:bodyPr>
          <a:lstStyle/>
          <a:p>
            <a:r>
              <a:rPr lang="en-US" baseline="30000" dirty="0">
                <a:solidFill>
                  <a:schemeClr val="bg1">
                    <a:lumMod val="65000"/>
                  </a:schemeClr>
                </a:solidFill>
              </a:rPr>
              <a:t>10</a:t>
            </a:r>
          </a:p>
        </p:txBody>
      </p:sp>
      <p:graphicFrame>
        <p:nvGraphicFramePr>
          <p:cNvPr id="104" name="Table 103"/>
          <p:cNvGraphicFramePr>
            <a:graphicFrameLocks noGrp="1"/>
          </p:cNvGraphicFramePr>
          <p:nvPr>
            <p:extLst>
              <p:ext uri="{D42A27DB-BD31-4B8C-83A1-F6EECF244321}">
                <p14:modId xmlns:p14="http://schemas.microsoft.com/office/powerpoint/2010/main" val="2211693613"/>
              </p:ext>
            </p:extLst>
          </p:nvPr>
        </p:nvGraphicFramePr>
        <p:xfrm>
          <a:off x="8253549" y="6120240"/>
          <a:ext cx="895080" cy="701040"/>
        </p:xfrm>
        <a:graphic>
          <a:graphicData uri="http://schemas.openxmlformats.org/drawingml/2006/table">
            <a:tbl>
              <a:tblPr/>
              <a:tblGrid>
                <a:gridCol w="895080">
                  <a:extLst>
                    <a:ext uri="{9D8B030D-6E8A-4147-A177-3AD203B41FA5}">
                      <a16:colId xmlns:a16="http://schemas.microsoft.com/office/drawing/2014/main" xmlns="" val="20000"/>
                    </a:ext>
                  </a:extLst>
                </a:gridCol>
              </a:tblGrid>
              <a:tr h="562500">
                <a:tc>
                  <a:txBody>
                    <a:bodyPr/>
                    <a:lstStyle/>
                    <a:p>
                      <a:pPr rtl="0"/>
                      <a:r>
                        <a:rPr lang="bg-BG" sz="1200" b="0" i="0" u="none" strike="noStrike" kern="1200" baseline="30000" dirty="0" smtClean="0">
                          <a:solidFill>
                            <a:srgbClr val="A6A6A6"/>
                          </a:solidFill>
                          <a:latin typeface="+mn-lt"/>
                          <a:ea typeface="+mn-ea"/>
                          <a:cs typeface="+mn-cs"/>
                        </a:rPr>
                        <a:t>Трябва ли ми</a:t>
                      </a:r>
                      <a:r>
                        <a:rPr lang="bg-BG" sz="1200" b="0" i="0" u="none" strike="noStrike" kern="1200" baseline="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сътрудничеството</a:t>
                      </a:r>
                      <a:r>
                        <a:rPr lang="bg-BG" sz="1200" b="0" i="0" u="none" strike="noStrike" kern="1200" baseline="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на</a:t>
                      </a:r>
                      <a:r>
                        <a:rPr lang="bg-BG" sz="1200" b="0" i="0" u="none" strike="noStrike" kern="1200" baseline="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другата</a:t>
                      </a:r>
                      <a:r>
                        <a:rPr lang="bg-BG" sz="1200" b="0" i="0" u="none" strike="noStrike" kern="1200" baseline="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страна</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5" name="Rectangle 104"/>
          <p:cNvSpPr/>
          <p:nvPr/>
        </p:nvSpPr>
        <p:spPr>
          <a:xfrm>
            <a:off x="8328163" y="5833501"/>
            <a:ext cx="602870" cy="389850"/>
          </a:xfrm>
          <a:prstGeom prst="rect">
            <a:avLst/>
          </a:prstGeom>
        </p:spPr>
        <p:txBody>
          <a:bodyPr wrap="square">
            <a:spAutoFit/>
          </a:bodyPr>
          <a:lstStyle/>
          <a:p>
            <a:r>
              <a:rPr lang="en-US" baseline="30000" dirty="0">
                <a:solidFill>
                  <a:schemeClr val="bg1">
                    <a:lumMod val="65000"/>
                  </a:schemeClr>
                </a:solidFill>
              </a:rPr>
              <a:t>13</a:t>
            </a:r>
          </a:p>
        </p:txBody>
      </p:sp>
      <p:graphicFrame>
        <p:nvGraphicFramePr>
          <p:cNvPr id="107" name="Table 106"/>
          <p:cNvGraphicFramePr>
            <a:graphicFrameLocks noGrp="1"/>
          </p:cNvGraphicFramePr>
          <p:nvPr>
            <p:extLst>
              <p:ext uri="{D42A27DB-BD31-4B8C-83A1-F6EECF244321}">
                <p14:modId xmlns:p14="http://schemas.microsoft.com/office/powerpoint/2010/main" val="1063599694"/>
              </p:ext>
            </p:extLst>
          </p:nvPr>
        </p:nvGraphicFramePr>
        <p:xfrm>
          <a:off x="8214107" y="7109695"/>
          <a:ext cx="968641" cy="701040"/>
        </p:xfrm>
        <a:graphic>
          <a:graphicData uri="http://schemas.openxmlformats.org/drawingml/2006/table">
            <a:tbl>
              <a:tblPr/>
              <a:tblGrid>
                <a:gridCol w="968641">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rgbClr val="A6A6A6"/>
                          </a:solidFill>
                          <a:latin typeface="+mn-lt"/>
                          <a:ea typeface="+mn-ea"/>
                          <a:cs typeface="+mn-cs"/>
                        </a:rPr>
                        <a:t>Аз съм готов да чакам толкова дълго, колкото е необходимо за решението</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8" name="Rectangle 107"/>
          <p:cNvSpPr/>
          <p:nvPr/>
        </p:nvSpPr>
        <p:spPr>
          <a:xfrm>
            <a:off x="8197624" y="6822956"/>
            <a:ext cx="602870" cy="389850"/>
          </a:xfrm>
          <a:prstGeom prst="rect">
            <a:avLst/>
          </a:prstGeom>
        </p:spPr>
        <p:txBody>
          <a:bodyPr wrap="square">
            <a:spAutoFit/>
          </a:bodyPr>
          <a:lstStyle/>
          <a:p>
            <a:r>
              <a:rPr lang="en-US" baseline="30000" dirty="0">
                <a:solidFill>
                  <a:schemeClr val="bg1">
                    <a:lumMod val="65000"/>
                  </a:schemeClr>
                </a:solidFill>
              </a:rPr>
              <a:t>14</a:t>
            </a:r>
          </a:p>
        </p:txBody>
      </p:sp>
      <p:pic>
        <p:nvPicPr>
          <p:cNvPr id="109" name="Picture 108"/>
          <p:cNvPicPr>
            <a:picLocks noChangeAspect="1"/>
          </p:cNvPicPr>
          <p:nvPr/>
        </p:nvPicPr>
        <p:blipFill>
          <a:blip r:embed="rId18"/>
          <a:stretch>
            <a:fillRect/>
          </a:stretch>
        </p:blipFill>
        <p:spPr>
          <a:xfrm>
            <a:off x="9090513" y="4268353"/>
            <a:ext cx="304800" cy="76200"/>
          </a:xfrm>
          <a:prstGeom prst="rect">
            <a:avLst/>
          </a:prstGeom>
        </p:spPr>
      </p:pic>
      <p:pic>
        <p:nvPicPr>
          <p:cNvPr id="110" name="Picture 109"/>
          <p:cNvPicPr>
            <a:picLocks noChangeAspect="1"/>
          </p:cNvPicPr>
          <p:nvPr/>
        </p:nvPicPr>
        <p:blipFill>
          <a:blip r:embed="rId18"/>
          <a:stretch>
            <a:fillRect/>
          </a:stretch>
        </p:blipFill>
        <p:spPr>
          <a:xfrm>
            <a:off x="9218166" y="5235464"/>
            <a:ext cx="304800" cy="76200"/>
          </a:xfrm>
          <a:prstGeom prst="rect">
            <a:avLst/>
          </a:prstGeom>
        </p:spPr>
      </p:pic>
      <p:pic>
        <p:nvPicPr>
          <p:cNvPr id="111" name="Picture 110"/>
          <p:cNvPicPr>
            <a:picLocks noChangeAspect="1"/>
          </p:cNvPicPr>
          <p:nvPr/>
        </p:nvPicPr>
        <p:blipFill>
          <a:blip r:embed="rId18"/>
          <a:stretch>
            <a:fillRect/>
          </a:stretch>
        </p:blipFill>
        <p:spPr>
          <a:xfrm>
            <a:off x="9129066" y="6372393"/>
            <a:ext cx="304800" cy="76200"/>
          </a:xfrm>
          <a:prstGeom prst="rect">
            <a:avLst/>
          </a:prstGeom>
        </p:spPr>
      </p:pic>
      <p:pic>
        <p:nvPicPr>
          <p:cNvPr id="112" name="Picture 111"/>
          <p:cNvPicPr>
            <a:picLocks noChangeAspect="1"/>
          </p:cNvPicPr>
          <p:nvPr/>
        </p:nvPicPr>
        <p:blipFill>
          <a:blip r:embed="rId18"/>
          <a:stretch>
            <a:fillRect/>
          </a:stretch>
        </p:blipFill>
        <p:spPr>
          <a:xfrm>
            <a:off x="9182749" y="7393645"/>
            <a:ext cx="304800" cy="76200"/>
          </a:xfrm>
          <a:prstGeom prst="rect">
            <a:avLst/>
          </a:prstGeom>
        </p:spPr>
      </p:pic>
      <p:graphicFrame>
        <p:nvGraphicFramePr>
          <p:cNvPr id="113" name="Table 112"/>
          <p:cNvGraphicFramePr>
            <a:graphicFrameLocks noGrp="1"/>
          </p:cNvGraphicFramePr>
          <p:nvPr>
            <p:extLst>
              <p:ext uri="{D42A27DB-BD31-4B8C-83A1-F6EECF244321}">
                <p14:modId xmlns:p14="http://schemas.microsoft.com/office/powerpoint/2010/main" val="948900488"/>
              </p:ext>
            </p:extLst>
          </p:nvPr>
        </p:nvGraphicFramePr>
        <p:xfrm>
          <a:off x="9487550" y="4066133"/>
          <a:ext cx="709012" cy="257292"/>
        </p:xfrm>
        <a:graphic>
          <a:graphicData uri="http://schemas.openxmlformats.org/drawingml/2006/table">
            <a:tbl>
              <a:tblPr/>
              <a:tblGrid>
                <a:gridCol w="709012">
                  <a:extLst>
                    <a:ext uri="{9D8B030D-6E8A-4147-A177-3AD203B41FA5}">
                      <a16:colId xmlns:a16="http://schemas.microsoft.com/office/drawing/2014/main" xmlns="" val="20000"/>
                    </a:ext>
                  </a:extLst>
                </a:gridCol>
              </a:tblGrid>
              <a:tr h="257292">
                <a:tc>
                  <a:txBody>
                    <a:bodyPr/>
                    <a:lstStyle/>
                    <a:p>
                      <a:pPr rtl="0"/>
                      <a:r>
                        <a:rPr lang="bg-BG" sz="1200" b="0" i="0" u="none" strike="noStrike" kern="1200" baseline="30000" dirty="0" smtClean="0">
                          <a:solidFill>
                            <a:schemeClr val="tx1"/>
                          </a:solidFill>
                          <a:latin typeface="+mn-lt"/>
                          <a:ea typeface="+mn-ea"/>
                          <a:cs typeface="+mn-cs"/>
                        </a:rPr>
                        <a:t>Преговори</a:t>
                      </a:r>
                      <a:endParaRPr lang="pt-BR"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graphicFrame>
        <p:nvGraphicFramePr>
          <p:cNvPr id="114" name="Table 113"/>
          <p:cNvGraphicFramePr>
            <a:graphicFrameLocks noGrp="1"/>
          </p:cNvGraphicFramePr>
          <p:nvPr>
            <p:extLst>
              <p:ext uri="{D42A27DB-BD31-4B8C-83A1-F6EECF244321}">
                <p14:modId xmlns:p14="http://schemas.microsoft.com/office/powerpoint/2010/main" val="4162001206"/>
              </p:ext>
            </p:extLst>
          </p:nvPr>
        </p:nvGraphicFramePr>
        <p:xfrm>
          <a:off x="9547713" y="5106818"/>
          <a:ext cx="709012" cy="213360"/>
        </p:xfrm>
        <a:graphic>
          <a:graphicData uri="http://schemas.openxmlformats.org/drawingml/2006/table">
            <a:tbl>
              <a:tblPr/>
              <a:tblGrid>
                <a:gridCol w="709012">
                  <a:extLst>
                    <a:ext uri="{9D8B030D-6E8A-4147-A177-3AD203B41FA5}">
                      <a16:colId xmlns:a16="http://schemas.microsoft.com/office/drawing/2014/main" xmlns="" val="20000"/>
                    </a:ext>
                  </a:extLst>
                </a:gridCol>
              </a:tblGrid>
              <a:tr h="204846">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bg-BG" sz="1200" b="0" i="0" u="none" strike="noStrike" kern="1200" baseline="30000" noProof="0" dirty="0" smtClean="0">
                          <a:solidFill>
                            <a:schemeClr val="tx1"/>
                          </a:solidFill>
                          <a:latin typeface="+mn-lt"/>
                          <a:ea typeface="+mn-ea"/>
                          <a:cs typeface="+mn-cs"/>
                        </a:rPr>
                        <a:t>Медиация</a:t>
                      </a:r>
                      <a:endParaRPr lang="en-GB" sz="1200" b="0" i="0" u="none" strike="noStrike" kern="1200" baseline="30000" noProof="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graphicFrame>
        <p:nvGraphicFramePr>
          <p:cNvPr id="115" name="Table 114"/>
          <p:cNvGraphicFramePr>
            <a:graphicFrameLocks noGrp="1"/>
          </p:cNvGraphicFramePr>
          <p:nvPr>
            <p:extLst>
              <p:ext uri="{D42A27DB-BD31-4B8C-83A1-F6EECF244321}">
                <p14:modId xmlns:p14="http://schemas.microsoft.com/office/powerpoint/2010/main" val="1823562141"/>
              </p:ext>
            </p:extLst>
          </p:nvPr>
        </p:nvGraphicFramePr>
        <p:xfrm>
          <a:off x="9487549" y="6265713"/>
          <a:ext cx="709012" cy="213360"/>
        </p:xfrm>
        <a:graphic>
          <a:graphicData uri="http://schemas.openxmlformats.org/drawingml/2006/table">
            <a:tbl>
              <a:tblPr/>
              <a:tblGrid>
                <a:gridCol w="709012">
                  <a:extLst>
                    <a:ext uri="{9D8B030D-6E8A-4147-A177-3AD203B41FA5}">
                      <a16:colId xmlns:a16="http://schemas.microsoft.com/office/drawing/2014/main" xmlns="" val="20000"/>
                    </a:ext>
                  </a:extLst>
                </a:gridCol>
              </a:tblGrid>
              <a:tr h="204846">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bg-BG" sz="1200" b="0" i="0" u="none" strike="noStrike" kern="1200" baseline="30000" noProof="0" dirty="0" smtClean="0">
                          <a:solidFill>
                            <a:schemeClr val="tx1"/>
                          </a:solidFill>
                          <a:latin typeface="+mn-lt"/>
                          <a:ea typeface="+mn-ea"/>
                          <a:cs typeface="+mn-cs"/>
                        </a:rPr>
                        <a:t>Арбитраж</a:t>
                      </a:r>
                      <a:endParaRPr lang="en-GB" sz="1200" b="0" i="0" u="none" strike="noStrike" kern="1200" baseline="30000" noProof="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graphicFrame>
        <p:nvGraphicFramePr>
          <p:cNvPr id="117" name="Table 116"/>
          <p:cNvGraphicFramePr>
            <a:graphicFrameLocks noGrp="1"/>
          </p:cNvGraphicFramePr>
          <p:nvPr>
            <p:extLst>
              <p:ext uri="{D42A27DB-BD31-4B8C-83A1-F6EECF244321}">
                <p14:modId xmlns:p14="http://schemas.microsoft.com/office/powerpoint/2010/main" val="2524824055"/>
              </p:ext>
            </p:extLst>
          </p:nvPr>
        </p:nvGraphicFramePr>
        <p:xfrm>
          <a:off x="9592366" y="7286965"/>
          <a:ext cx="597254" cy="213360"/>
        </p:xfrm>
        <a:graphic>
          <a:graphicData uri="http://schemas.openxmlformats.org/drawingml/2006/table">
            <a:tbl>
              <a:tblPr/>
              <a:tblGrid>
                <a:gridCol w="597254">
                  <a:extLst>
                    <a:ext uri="{9D8B030D-6E8A-4147-A177-3AD203B41FA5}">
                      <a16:colId xmlns:a16="http://schemas.microsoft.com/office/drawing/2014/main" xmlns="" val="20000"/>
                    </a:ext>
                  </a:extLst>
                </a:gridCol>
              </a:tblGrid>
              <a:tr h="204846">
                <a:tc>
                  <a:txBody>
                    <a:bodyPr/>
                    <a:lstStyle/>
                    <a:p>
                      <a:pPr marL="0" marR="0" indent="0" algn="l" defTabSz="737464" rtl="0" eaLnBrk="1" fontAlgn="auto" latinLnBrk="0" hangingPunct="1">
                        <a:lnSpc>
                          <a:spcPct val="100000"/>
                        </a:lnSpc>
                        <a:spcBef>
                          <a:spcPts val="0"/>
                        </a:spcBef>
                        <a:spcAft>
                          <a:spcPts val="0"/>
                        </a:spcAft>
                        <a:buClrTx/>
                        <a:buSzTx/>
                        <a:buFontTx/>
                        <a:buNone/>
                        <a:tabLst/>
                        <a:defRPr/>
                      </a:pPr>
                      <a:r>
                        <a:rPr lang="en-GB" sz="1200" baseline="30000" noProof="0" dirty="0"/>
                        <a:t>Judgment</a:t>
                      </a:r>
                      <a:endParaRPr lang="en-GB" sz="1200" b="0" i="0" u="none" strike="noStrike" kern="1200" baseline="30000" noProof="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bl>
          </a:graphicData>
        </a:graphic>
      </p:graphicFrame>
      <p:sp>
        <p:nvSpPr>
          <p:cNvPr id="118" name="Rectangle 117"/>
          <p:cNvSpPr/>
          <p:nvPr/>
        </p:nvSpPr>
        <p:spPr>
          <a:xfrm>
            <a:off x="426480" y="6738553"/>
            <a:ext cx="2528847" cy="7725192"/>
          </a:xfrm>
          <a:prstGeom prst="rect">
            <a:avLst/>
          </a:prstGeom>
        </p:spPr>
        <p:txBody>
          <a:bodyPr wrap="square">
            <a:spAutoFit/>
          </a:bodyPr>
          <a:lstStyle/>
          <a:p>
            <a:r>
              <a:rPr lang="ru-RU" sz="1800" baseline="30000" dirty="0" smtClean="0">
                <a:solidFill>
                  <a:schemeClr val="tx2">
                    <a:lumMod val="60000"/>
                    <a:lumOff val="40000"/>
                  </a:schemeClr>
                </a:solidFill>
              </a:rPr>
              <a:t>Разглеждане </a:t>
            </a:r>
            <a:r>
              <a:rPr lang="ru-RU" sz="1800" baseline="30000" dirty="0">
                <a:solidFill>
                  <a:schemeClr val="tx2">
                    <a:lumMod val="60000"/>
                    <a:lumOff val="40000"/>
                  </a:schemeClr>
                </a:solidFill>
              </a:rPr>
              <a:t>на схемата за решения - решаване на спорове</a:t>
            </a:r>
          </a:p>
          <a:p>
            <a:r>
              <a:rPr lang="ru-RU" sz="1200" b="1" baseline="30000" dirty="0">
                <a:solidFill>
                  <a:srgbClr val="558ED5"/>
                </a:solidFill>
              </a:rPr>
              <a:t>Схемата за решенията е проектирана като комплекс от въпроси, предназначени за подпомагане на предприемач при разрешаването на спорове. Въпросите позволяват идентифицирането на елементите, необходими за решението и в </a:t>
            </a:r>
            <a:r>
              <a:rPr lang="ru-RU" sz="1200" b="1" baseline="30000" dirty="0" smtClean="0">
                <a:solidFill>
                  <a:srgbClr val="558ED5"/>
                </a:solidFill>
              </a:rPr>
              <a:t>зависимост </a:t>
            </a:r>
            <a:r>
              <a:rPr lang="ru-RU" sz="1200" b="1" baseline="30000" dirty="0">
                <a:solidFill>
                  <a:srgbClr val="558ED5"/>
                </a:solidFill>
              </a:rPr>
              <a:t>от отговорите </a:t>
            </a:r>
            <a:r>
              <a:rPr lang="ru-RU" sz="1200" b="1" baseline="30000" dirty="0" smtClean="0">
                <a:solidFill>
                  <a:srgbClr val="558ED5"/>
                </a:solidFill>
              </a:rPr>
              <a:t>се предлагат подходящи </a:t>
            </a:r>
            <a:r>
              <a:rPr lang="ru-RU" sz="1200" b="1" baseline="30000" dirty="0">
                <a:solidFill>
                  <a:srgbClr val="558ED5"/>
                </a:solidFill>
              </a:rPr>
              <a:t>методи за решение.</a:t>
            </a:r>
            <a:r>
              <a:rPr lang="en-US" sz="1600" baseline="30000" dirty="0" smtClean="0">
                <a:solidFill>
                  <a:schemeClr val="accent3">
                    <a:lumMod val="75000"/>
                  </a:schemeClr>
                </a:solidFill>
              </a:rPr>
              <a:t>  </a:t>
            </a:r>
            <a:r>
              <a:rPr lang="en-US" sz="1600" baseline="30000" dirty="0">
                <a:solidFill>
                  <a:schemeClr val="accent3">
                    <a:lumMod val="75000"/>
                  </a:schemeClr>
                </a:solidFill>
              </a:rPr>
              <a:t/>
            </a:r>
            <a:br>
              <a:rPr lang="en-US" sz="1600" baseline="30000" dirty="0">
                <a:solidFill>
                  <a:schemeClr val="accent3">
                    <a:lumMod val="75000"/>
                  </a:schemeClr>
                </a:solidFill>
              </a:rPr>
            </a:br>
            <a:r>
              <a:rPr lang="en-US" sz="1600" baseline="30000" dirty="0">
                <a:solidFill>
                  <a:schemeClr val="accent3">
                    <a:lumMod val="75000"/>
                  </a:schemeClr>
                </a:solidFill>
              </a:rPr>
              <a:t>1 – </a:t>
            </a:r>
            <a:r>
              <a:rPr lang="bg-BG" sz="1600" baseline="30000" dirty="0">
                <a:solidFill>
                  <a:schemeClr val="accent3">
                    <a:lumMod val="75000"/>
                  </a:schemeClr>
                </a:solidFill>
              </a:rPr>
              <a:t>Аз знам наистина и конкретно какво искам</a:t>
            </a:r>
            <a:endParaRPr lang="en-US" sz="1600" baseline="30000" dirty="0">
              <a:solidFill>
                <a:schemeClr val="accent3">
                  <a:lumMod val="75000"/>
                </a:schemeClr>
              </a:solidFill>
            </a:endParaRPr>
          </a:p>
          <a:p>
            <a:r>
              <a:rPr lang="ru-RU" sz="1200" baseline="30000" dirty="0"/>
              <a:t>Този въпрос е от решаващо значение при всяка ситуация на спорове и особено, когато един бизнесмен се намира в затруднено положение.</a:t>
            </a:r>
          </a:p>
          <a:p>
            <a:r>
              <a:rPr lang="ru-RU" sz="1200" baseline="30000" dirty="0"/>
              <a:t>Ако можете да определите какво наистина и конкретно </a:t>
            </a:r>
            <a:r>
              <a:rPr lang="ru-RU" sz="1200" baseline="30000" dirty="0" smtClean="0"/>
              <a:t>се </a:t>
            </a:r>
            <a:r>
              <a:rPr lang="ru-RU" sz="1200" baseline="30000" dirty="0"/>
              <a:t>иска, означава че имате ясна и обективна преценка за ситуацията.</a:t>
            </a:r>
          </a:p>
          <a:p>
            <a:r>
              <a:rPr lang="ru-RU" sz="1200" baseline="30000" dirty="0"/>
              <a:t>"Наистина" се отнася до понятието за реалност. Това не е очакване за нещо, което е формално или приемливо или почтено, а вникване в същността на нещата. </a:t>
            </a:r>
          </a:p>
          <a:p>
            <a:r>
              <a:rPr lang="ru-RU" sz="1200" baseline="30000" dirty="0"/>
              <a:t>"Конкретно" е обратното на неясни идеи / очаквания, които не биха могли да се отразят това, което наистина някой иска.</a:t>
            </a:r>
          </a:p>
          <a:p>
            <a:endParaRPr lang="en-US" sz="1200" baseline="30000" dirty="0"/>
          </a:p>
          <a:p>
            <a:r>
              <a:rPr lang="bg-BG" sz="1600" baseline="30000" dirty="0" smtClean="0">
                <a:solidFill>
                  <a:schemeClr val="bg1">
                    <a:lumMod val="65000"/>
                  </a:schemeClr>
                </a:solidFill>
              </a:rPr>
              <a:t>2- Помощ </a:t>
            </a:r>
            <a:r>
              <a:rPr lang="bg-BG" sz="1600" baseline="30000" dirty="0">
                <a:solidFill>
                  <a:schemeClr val="bg1">
                    <a:lumMod val="65000"/>
                  </a:schemeClr>
                </a:solidFill>
              </a:rPr>
              <a:t>от </a:t>
            </a:r>
            <a:r>
              <a:rPr lang="bg-BG" sz="1600" baseline="30000" dirty="0" smtClean="0">
                <a:solidFill>
                  <a:schemeClr val="bg1">
                    <a:lumMod val="65000"/>
                  </a:schemeClr>
                </a:solidFill>
              </a:rPr>
              <a:t>доверено лице</a:t>
            </a:r>
          </a:p>
          <a:p>
            <a:r>
              <a:rPr lang="ru-RU" sz="1200" baseline="30000" dirty="0" smtClean="0"/>
              <a:t>Това </a:t>
            </a:r>
            <a:r>
              <a:rPr lang="ru-RU" sz="1200" baseline="30000" dirty="0"/>
              <a:t>не означава непременно някой, който е </a:t>
            </a:r>
            <a:r>
              <a:rPr lang="ru-RU" sz="1200" baseline="30000" dirty="0"/>
              <a:t>извън фирмата </a:t>
            </a:r>
            <a:r>
              <a:rPr lang="ru-RU" sz="1200" baseline="30000" dirty="0"/>
              <a:t>или </a:t>
            </a:r>
            <a:r>
              <a:rPr lang="ru-RU" sz="1200" baseline="30000" dirty="0"/>
              <a:t>адвокат. </a:t>
            </a:r>
            <a:r>
              <a:rPr lang="ru-RU" sz="1200" baseline="30000" dirty="0"/>
              <a:t>Най-довереният </a:t>
            </a:r>
            <a:r>
              <a:rPr lang="ru-RU" sz="1200" baseline="30000" dirty="0"/>
              <a:t>човек е някой, на когото бизнесменът може да разкрие напълно  своя потребност / проблем и който ще помогне за идентифициране на подробностите.</a:t>
            </a:r>
          </a:p>
          <a:p>
            <a:r>
              <a:rPr lang="ru-RU" sz="1200" baseline="30000" dirty="0"/>
              <a:t>Намеса от страна на доверен човек ще помогне на бизнесмена да "види ясно" и да бъде сигурен за това, което  иска  или се нуждае.</a:t>
            </a:r>
          </a:p>
          <a:p>
            <a:r>
              <a:rPr lang="en-US" sz="1600" baseline="30000" dirty="0" smtClean="0">
                <a:solidFill>
                  <a:schemeClr val="accent3">
                    <a:lumMod val="75000"/>
                  </a:schemeClr>
                </a:solidFill>
              </a:rPr>
              <a:t>  </a:t>
            </a:r>
            <a:r>
              <a:rPr lang="en-US" sz="1600" baseline="30000" dirty="0">
                <a:solidFill>
                  <a:schemeClr val="accent3">
                    <a:lumMod val="75000"/>
                  </a:schemeClr>
                </a:solidFill>
              </a:rPr>
              <a:t/>
            </a:r>
            <a:br>
              <a:rPr lang="en-US" sz="1600" baseline="30000" dirty="0">
                <a:solidFill>
                  <a:schemeClr val="accent3">
                    <a:lumMod val="75000"/>
                  </a:schemeClr>
                </a:solidFill>
              </a:rPr>
            </a:br>
            <a:r>
              <a:rPr lang="en-US" sz="1600" baseline="30000" dirty="0">
                <a:solidFill>
                  <a:schemeClr val="accent3">
                    <a:lumMod val="75000"/>
                  </a:schemeClr>
                </a:solidFill>
              </a:rPr>
              <a:t>3 - </a:t>
            </a:r>
            <a:r>
              <a:rPr lang="ru-RU" sz="1600" baseline="30000" dirty="0">
                <a:solidFill>
                  <a:schemeClr val="accent3">
                    <a:lumMod val="75000"/>
                  </a:schemeClr>
                </a:solidFill>
              </a:rPr>
              <a:t>Аз съм уверен, че знам какво трябва да </a:t>
            </a:r>
            <a:r>
              <a:rPr lang="ru-RU" sz="1600" baseline="30000" dirty="0" smtClean="0">
                <a:solidFill>
                  <a:schemeClr val="accent3">
                    <a:lumMod val="75000"/>
                  </a:schemeClr>
                </a:solidFill>
              </a:rPr>
              <a:t>поискам</a:t>
            </a:r>
            <a:r>
              <a:rPr lang="en-US" sz="1600" baseline="30000" dirty="0">
                <a:solidFill>
                  <a:schemeClr val="accent3">
                    <a:lumMod val="75000"/>
                  </a:schemeClr>
                </a:solidFill>
              </a:rPr>
              <a:t>	</a:t>
            </a:r>
          </a:p>
          <a:p>
            <a:r>
              <a:rPr lang="ru-RU" sz="1200" baseline="30000" dirty="0"/>
              <a:t>Това е истинската отправна точка за тази схема в стратегически смисъл. Преминава се от от "това, което искам по принцип" до "това, което искам в момента</a:t>
            </a:r>
            <a:r>
              <a:rPr lang="ru-RU" sz="1200" baseline="30000" dirty="0" smtClean="0"/>
              <a:t>".</a:t>
            </a:r>
            <a:endParaRPr lang="en-US" sz="1200" baseline="30000" dirty="0"/>
          </a:p>
          <a:p>
            <a:r>
              <a:rPr lang="en-US" sz="1600" baseline="30000" dirty="0">
                <a:solidFill>
                  <a:srgbClr val="77933C"/>
                </a:solidFill>
              </a:rPr>
              <a:t>  </a:t>
            </a:r>
            <a:br>
              <a:rPr lang="en-US" sz="1600" baseline="30000" dirty="0">
                <a:solidFill>
                  <a:srgbClr val="77933C"/>
                </a:solidFill>
              </a:rPr>
            </a:br>
            <a:r>
              <a:rPr lang="en-US" sz="1600" baseline="30000" dirty="0">
                <a:solidFill>
                  <a:srgbClr val="77933C"/>
                </a:solidFill>
              </a:rPr>
              <a:t>4 - </a:t>
            </a:r>
            <a:r>
              <a:rPr lang="ru-RU" sz="1600" baseline="30000" dirty="0">
                <a:solidFill>
                  <a:srgbClr val="77933C"/>
                </a:solidFill>
              </a:rPr>
              <a:t>Имам всички компоненти на доказателствата, необходими за спечелване на делото - правата ми са ясни</a:t>
            </a:r>
            <a:r>
              <a:rPr lang="en-US" sz="1200" baseline="30000" dirty="0"/>
              <a:t/>
            </a:r>
            <a:br>
              <a:rPr lang="en-US" sz="1200" baseline="30000" dirty="0"/>
            </a:br>
            <a:r>
              <a:rPr lang="ru-RU" sz="1200" baseline="30000" dirty="0"/>
              <a:t>Ключов елемент на този въпрос е доказателството. Доказателство е това, което прави личното убеждение  приемливо за другите. Това е факторът за убеждаване.</a:t>
            </a:r>
          </a:p>
          <a:p>
            <a:r>
              <a:rPr lang="ru-RU" sz="1200" baseline="30000" dirty="0"/>
              <a:t>Бизнесмен може основателно да вярва, че е  "добре в рамките на  правата си". Консултантът ще  помогне да разберете неговото  убеждение, да проверите  външните елементи (документи, видео и т.н.)  и да насочи  бизнесмена в събирането на доказателства.</a:t>
            </a:r>
          </a:p>
          <a:p>
            <a:endParaRPr lang="ru-RU" sz="1200" baseline="30000" dirty="0"/>
          </a:p>
          <a:p>
            <a:r>
              <a:rPr lang="ru-RU" sz="1200" baseline="30000" dirty="0"/>
              <a:t>Предложение: работа с контролни листове </a:t>
            </a:r>
            <a:endParaRPr lang="ru-RU" sz="1200" baseline="30000" dirty="0"/>
          </a:p>
        </p:txBody>
      </p:sp>
      <p:sp>
        <p:nvSpPr>
          <p:cNvPr id="119" name="Rectangle 118"/>
          <p:cNvSpPr/>
          <p:nvPr/>
        </p:nvSpPr>
        <p:spPr>
          <a:xfrm>
            <a:off x="3624958" y="8940346"/>
            <a:ext cx="2427381" cy="4893647"/>
          </a:xfrm>
          <a:prstGeom prst="rect">
            <a:avLst/>
          </a:prstGeom>
        </p:spPr>
        <p:txBody>
          <a:bodyPr wrap="square">
            <a:spAutoFit/>
          </a:bodyPr>
          <a:lstStyle/>
          <a:p>
            <a:r>
              <a:rPr lang="en-US" sz="1600" baseline="30000" dirty="0">
                <a:solidFill>
                  <a:schemeClr val="bg1">
                    <a:lumMod val="65000"/>
                  </a:schemeClr>
                </a:solidFill>
              </a:rPr>
              <a:t>5 - </a:t>
            </a:r>
            <a:r>
              <a:rPr lang="ru-RU" sz="1600" baseline="30000" dirty="0">
                <a:solidFill>
                  <a:schemeClr val="bg1">
                    <a:lumMod val="65000"/>
                  </a:schemeClr>
                </a:solidFill>
              </a:rPr>
              <a:t>След техническото становище, имам ли всички доказателства, </a:t>
            </a:r>
            <a:endParaRPr lang="ru-RU" sz="1600" baseline="30000" dirty="0" smtClean="0">
              <a:solidFill>
                <a:schemeClr val="bg1">
                  <a:lumMod val="65000"/>
                </a:schemeClr>
              </a:solidFill>
            </a:endParaRPr>
          </a:p>
          <a:p>
            <a:r>
              <a:rPr lang="ru-RU" sz="1200" baseline="30000" dirty="0"/>
              <a:t>Това е оценка на ситуацията. </a:t>
            </a:r>
          </a:p>
          <a:p>
            <a:r>
              <a:rPr lang="ru-RU" sz="1200" baseline="30000" dirty="0"/>
              <a:t>На този етап  бизнесменът би трябвало   да прецени по обоснован начин какви са шансовете за спечелване или риска от загуба или направени разходи. Това е етапът преди контакт с другата страна.</a:t>
            </a:r>
          </a:p>
          <a:p>
            <a:endParaRPr lang="en-US" sz="1200" baseline="30000" dirty="0" smtClean="0"/>
          </a:p>
          <a:p>
            <a:r>
              <a:rPr lang="en-US" sz="1200" baseline="30000" dirty="0" smtClean="0">
                <a:solidFill>
                  <a:schemeClr val="accent3">
                    <a:lumMod val="75000"/>
                  </a:schemeClr>
                </a:solidFill>
              </a:rPr>
              <a:t>  </a:t>
            </a:r>
            <a:r>
              <a:rPr lang="en-US" sz="1200" baseline="30000" dirty="0">
                <a:solidFill>
                  <a:schemeClr val="accent3">
                    <a:lumMod val="75000"/>
                  </a:schemeClr>
                </a:solidFill>
              </a:rPr>
              <a:t/>
            </a:r>
            <a:br>
              <a:rPr lang="en-US" sz="1200" baseline="30000" dirty="0">
                <a:solidFill>
                  <a:schemeClr val="accent3">
                    <a:lumMod val="75000"/>
                  </a:schemeClr>
                </a:solidFill>
              </a:rPr>
            </a:br>
            <a:r>
              <a:rPr lang="en-US" sz="1600" baseline="30000" dirty="0">
                <a:solidFill>
                  <a:schemeClr val="accent3">
                    <a:lumMod val="75000"/>
                  </a:schemeClr>
                </a:solidFill>
              </a:rPr>
              <a:t>6 - </a:t>
            </a:r>
            <a:r>
              <a:rPr lang="ru-RU" sz="1600" baseline="30000" dirty="0">
                <a:solidFill>
                  <a:schemeClr val="accent3">
                    <a:lumMod val="75000"/>
                  </a:schemeClr>
                </a:solidFill>
              </a:rPr>
              <a:t>Решението може да се приложи специфично и </a:t>
            </a:r>
            <a:r>
              <a:rPr lang="ru-RU" sz="1600" baseline="30000" dirty="0" smtClean="0">
                <a:solidFill>
                  <a:schemeClr val="accent3">
                    <a:lumMod val="75000"/>
                  </a:schemeClr>
                </a:solidFill>
              </a:rPr>
              <a:t>веднага</a:t>
            </a:r>
          </a:p>
          <a:p>
            <a:r>
              <a:rPr lang="ru-RU" sz="1200" baseline="30000" dirty="0"/>
              <a:t>Спорът може да бъде решен бързо, защото случаят е ясен (например възстановяване на дължимото, безспорни фактури). Сътрудничеството на другата страна не е необходимо.</a:t>
            </a:r>
            <a:endParaRPr lang="en-US" sz="1200" baseline="30000" dirty="0"/>
          </a:p>
          <a:p>
            <a:r>
              <a:rPr lang="en-US" sz="1200" baseline="30000" dirty="0"/>
              <a:t>  </a:t>
            </a:r>
            <a:br>
              <a:rPr lang="en-US" sz="1200" baseline="30000" dirty="0"/>
            </a:br>
            <a:r>
              <a:rPr lang="en-US" sz="1600" baseline="30000" dirty="0">
                <a:solidFill>
                  <a:schemeClr val="bg1">
                    <a:lumMod val="65000"/>
                  </a:schemeClr>
                </a:solidFill>
              </a:rPr>
              <a:t>7 - </a:t>
            </a:r>
            <a:r>
              <a:rPr lang="ru-RU" sz="1600" baseline="30000" dirty="0">
                <a:solidFill>
                  <a:schemeClr val="bg1">
                    <a:lumMod val="65000"/>
                  </a:schemeClr>
                </a:solidFill>
              </a:rPr>
              <a:t>Това, което ще спечеля е повече от загуба при риск + </a:t>
            </a:r>
            <a:r>
              <a:rPr lang="ru-RU" sz="1600" baseline="30000" dirty="0" smtClean="0">
                <a:solidFill>
                  <a:schemeClr val="bg1">
                    <a:lumMod val="65000"/>
                  </a:schemeClr>
                </a:solidFill>
              </a:rPr>
              <a:t>разходите</a:t>
            </a:r>
          </a:p>
          <a:p>
            <a:r>
              <a:rPr lang="ru-RU" sz="1200" baseline="30000" dirty="0"/>
              <a:t>Това е фазата за финансов анализ по време на  спора или на това, което се изисква. Бизнесменът трябва да се знае точно каква е ползата, съответно риска, както и разходите за спечелване или за управлението на риска.</a:t>
            </a:r>
            <a:endParaRPr lang="en-US" sz="1200" baseline="30000" dirty="0"/>
          </a:p>
          <a:p>
            <a:r>
              <a:rPr lang="en-US" sz="1200" baseline="30000" dirty="0"/>
              <a:t>  </a:t>
            </a:r>
            <a:br>
              <a:rPr lang="en-US" sz="1200" baseline="30000" dirty="0"/>
            </a:br>
            <a:r>
              <a:rPr lang="en-US" sz="1600" baseline="30000" dirty="0">
                <a:solidFill>
                  <a:schemeClr val="accent3">
                    <a:lumMod val="75000"/>
                  </a:schemeClr>
                </a:solidFill>
              </a:rPr>
              <a:t>8 - </a:t>
            </a:r>
            <a:r>
              <a:rPr lang="ru-RU" sz="1600" baseline="30000" dirty="0">
                <a:solidFill>
                  <a:schemeClr val="accent3">
                    <a:lumMod val="75000"/>
                  </a:schemeClr>
                </a:solidFill>
              </a:rPr>
              <a:t>Имам достатъчно налични парични средства за финансиране на упражняване на правата ми и защита на интересите </a:t>
            </a:r>
            <a:r>
              <a:rPr lang="ru-RU" sz="1600" baseline="30000" dirty="0" smtClean="0">
                <a:solidFill>
                  <a:schemeClr val="accent3">
                    <a:lumMod val="75000"/>
                  </a:schemeClr>
                </a:solidFill>
              </a:rPr>
              <a:t>ми</a:t>
            </a:r>
          </a:p>
          <a:p>
            <a:r>
              <a:rPr lang="ru-RU" sz="1200" baseline="30000" dirty="0"/>
              <a:t>Тази </a:t>
            </a:r>
            <a:r>
              <a:rPr lang="ru-RU" sz="1200" baseline="30000" dirty="0" smtClean="0"/>
              <a:t>ф	аза </a:t>
            </a:r>
            <a:r>
              <a:rPr lang="ru-RU" sz="1200" baseline="30000" dirty="0"/>
              <a:t>се основава на доказателства. Въпреки това, в ситуация на спор, когато един бизнесмен е сигурен, че е в правото си, понякога  може да му липсва  перспектива да разбере финансовите рискове, предприети в процедура за разрешаване на спорове (дело, арбитраж, медиация и т.н.).</a:t>
            </a:r>
            <a:endParaRPr lang="en-US" sz="1200" baseline="30000" dirty="0"/>
          </a:p>
        </p:txBody>
      </p:sp>
      <p:sp>
        <p:nvSpPr>
          <p:cNvPr id="120" name="Rectangle 119"/>
          <p:cNvSpPr/>
          <p:nvPr/>
        </p:nvSpPr>
        <p:spPr>
          <a:xfrm>
            <a:off x="6763795" y="8365831"/>
            <a:ext cx="2394248" cy="5796459"/>
          </a:xfrm>
          <a:prstGeom prst="rect">
            <a:avLst/>
          </a:prstGeom>
        </p:spPr>
        <p:txBody>
          <a:bodyPr wrap="square">
            <a:spAutoFit/>
          </a:bodyPr>
          <a:lstStyle/>
          <a:p>
            <a:r>
              <a:rPr lang="en-US" sz="1600" baseline="30000" dirty="0">
                <a:solidFill>
                  <a:srgbClr val="77933C"/>
                </a:solidFill>
              </a:rPr>
              <a:t>9 - </a:t>
            </a:r>
            <a:r>
              <a:rPr lang="ru-RU" sz="1600" baseline="30000" dirty="0">
                <a:solidFill>
                  <a:srgbClr val="77933C"/>
                </a:solidFill>
              </a:rPr>
              <a:t>Въпросът е от високо техническо </a:t>
            </a:r>
            <a:r>
              <a:rPr lang="ru-RU" sz="1600" baseline="30000" dirty="0" smtClean="0">
                <a:solidFill>
                  <a:srgbClr val="77933C"/>
                </a:solidFill>
              </a:rPr>
              <a:t>естество</a:t>
            </a:r>
          </a:p>
          <a:p>
            <a:r>
              <a:rPr lang="ru-RU" sz="1200" baseline="30000" dirty="0"/>
              <a:t>В тази ситуация  знанията на страните по спора не са достатъчни, за да намерят подходящо решение. Необходима е намеса на трети лица с изискващата се  техническа експертиза.</a:t>
            </a:r>
            <a:endParaRPr lang="en-US" sz="1200" baseline="30000" dirty="0"/>
          </a:p>
          <a:p>
            <a:r>
              <a:rPr lang="en-US" sz="1600" baseline="30000" dirty="0">
                <a:solidFill>
                  <a:srgbClr val="A6A6A6"/>
                </a:solidFill>
              </a:rPr>
              <a:t>  </a:t>
            </a:r>
            <a:br>
              <a:rPr lang="en-US" sz="1600" baseline="30000" dirty="0">
                <a:solidFill>
                  <a:srgbClr val="A6A6A6"/>
                </a:solidFill>
              </a:rPr>
            </a:br>
            <a:r>
              <a:rPr lang="en-US" sz="1600" baseline="30000" dirty="0">
                <a:solidFill>
                  <a:srgbClr val="A6A6A6"/>
                </a:solidFill>
              </a:rPr>
              <a:t>10 - </a:t>
            </a:r>
            <a:r>
              <a:rPr lang="ru-RU" sz="1600" baseline="30000" dirty="0">
                <a:solidFill>
                  <a:srgbClr val="A6A6A6"/>
                </a:solidFill>
              </a:rPr>
              <a:t>Необходимо ли ми е сътрудничеството на другата страна / страни</a:t>
            </a:r>
            <a:r>
              <a:rPr lang="ru-RU" sz="1600" baseline="30000" dirty="0" smtClean="0">
                <a:solidFill>
                  <a:srgbClr val="A6A6A6"/>
                </a:solidFill>
              </a:rPr>
              <a:t>?</a:t>
            </a:r>
          </a:p>
          <a:p>
            <a:r>
              <a:rPr lang="ru-RU" sz="1200" baseline="30000" dirty="0"/>
              <a:t>Това е ситуация , в която изпълнението на решението изисква активното участие на другата страна.</a:t>
            </a:r>
            <a:r>
              <a:rPr lang="en-US" sz="1200" baseline="30000" dirty="0"/>
              <a:t>  </a:t>
            </a:r>
            <a:r>
              <a:rPr lang="en-US" sz="1600" baseline="30000" dirty="0">
                <a:solidFill>
                  <a:srgbClr val="77933C"/>
                </a:solidFill>
              </a:rPr>
              <a:t/>
            </a:r>
            <a:br>
              <a:rPr lang="en-US" sz="1600" baseline="30000" dirty="0">
                <a:solidFill>
                  <a:srgbClr val="77933C"/>
                </a:solidFill>
              </a:rPr>
            </a:br>
            <a:r>
              <a:rPr lang="en-US" sz="1600" baseline="30000" dirty="0">
                <a:solidFill>
                  <a:srgbClr val="77933C"/>
                </a:solidFill>
              </a:rPr>
              <a:t>11 - </a:t>
            </a:r>
            <a:r>
              <a:rPr lang="ru-RU" sz="1600" baseline="30000" dirty="0">
                <a:solidFill>
                  <a:srgbClr val="77933C"/>
                </a:solidFill>
              </a:rPr>
              <a:t>Отношенията ми с другата страна </a:t>
            </a:r>
            <a:r>
              <a:rPr lang="ru-RU" sz="1600" baseline="30000" dirty="0" smtClean="0">
                <a:solidFill>
                  <a:srgbClr val="77933C"/>
                </a:solidFill>
              </a:rPr>
              <a:t>са учтиви</a:t>
            </a:r>
            <a:r>
              <a:rPr lang="en-US" sz="1600" baseline="30000" dirty="0" smtClean="0">
                <a:solidFill>
                  <a:srgbClr val="77933C"/>
                </a:solidFill>
              </a:rPr>
              <a:t>	</a:t>
            </a:r>
          </a:p>
          <a:p>
            <a:r>
              <a:rPr lang="ru-RU" sz="1200" baseline="30000" dirty="0"/>
              <a:t>Това е ситуация, при която страните, разбира се, имат разногласия, но това не  влияе съществено върху качеството на техните отношения. Страните могат да разискват без никакъв проблем</a:t>
            </a:r>
            <a:r>
              <a:rPr lang="ru-RU" sz="1200" baseline="30000" dirty="0" smtClean="0"/>
              <a:t>.</a:t>
            </a:r>
          </a:p>
          <a:p>
            <a:r>
              <a:rPr lang="en-US" sz="1200" baseline="30000" dirty="0" smtClean="0">
                <a:solidFill>
                  <a:srgbClr val="77933C"/>
                </a:solidFill>
              </a:rPr>
              <a:t>  </a:t>
            </a:r>
            <a:br>
              <a:rPr lang="en-US" sz="1200" baseline="30000" dirty="0" smtClean="0">
                <a:solidFill>
                  <a:srgbClr val="77933C"/>
                </a:solidFill>
              </a:rPr>
            </a:br>
            <a:r>
              <a:rPr lang="en-US" sz="1600" baseline="30000" dirty="0" smtClean="0">
                <a:solidFill>
                  <a:srgbClr val="77933C"/>
                </a:solidFill>
              </a:rPr>
              <a:t>12 - </a:t>
            </a:r>
            <a:r>
              <a:rPr lang="ru-RU" sz="1600" baseline="30000" dirty="0">
                <a:solidFill>
                  <a:srgbClr val="77933C"/>
                </a:solidFill>
              </a:rPr>
              <a:t>Имам морален / паричен интерес да поддържам отношения с другата страна</a:t>
            </a:r>
            <a:r>
              <a:rPr lang="en-US" sz="1200" baseline="30000" dirty="0" smtClean="0">
                <a:solidFill>
                  <a:srgbClr val="77933C"/>
                </a:solidFill>
              </a:rPr>
              <a:t>	</a:t>
            </a:r>
          </a:p>
          <a:p>
            <a:r>
              <a:rPr lang="ru-RU" sz="1200" baseline="30000" dirty="0"/>
              <a:t>Това предполага, че отношенията между страните не са добри, но е необходимо да се поддържа добро  отношение  в бъдеще</a:t>
            </a:r>
            <a:r>
              <a:rPr lang="ru-RU" sz="1200" baseline="30000" dirty="0" smtClean="0"/>
              <a:t>.</a:t>
            </a:r>
          </a:p>
          <a:p>
            <a:r>
              <a:rPr lang="en-US" sz="1600" baseline="30000" dirty="0" smtClean="0">
                <a:solidFill>
                  <a:schemeClr val="bg1">
                    <a:lumMod val="65000"/>
                  </a:schemeClr>
                </a:solidFill>
              </a:rPr>
              <a:t>  </a:t>
            </a:r>
            <a:r>
              <a:rPr lang="en-US" sz="1600" baseline="30000" dirty="0">
                <a:solidFill>
                  <a:schemeClr val="bg1">
                    <a:lumMod val="65000"/>
                  </a:schemeClr>
                </a:solidFill>
              </a:rPr>
              <a:t/>
            </a:r>
            <a:br>
              <a:rPr lang="en-US" sz="1600" baseline="30000" dirty="0">
                <a:solidFill>
                  <a:schemeClr val="bg1">
                    <a:lumMod val="65000"/>
                  </a:schemeClr>
                </a:solidFill>
              </a:rPr>
            </a:br>
            <a:r>
              <a:rPr lang="en-US" sz="1600" baseline="30000" dirty="0">
                <a:solidFill>
                  <a:schemeClr val="bg1">
                    <a:lumMod val="65000"/>
                  </a:schemeClr>
                </a:solidFill>
              </a:rPr>
              <a:t>13 - </a:t>
            </a:r>
            <a:r>
              <a:rPr lang="ru-RU" sz="1600" baseline="30000" dirty="0">
                <a:solidFill>
                  <a:schemeClr val="bg1">
                    <a:lumMod val="65000"/>
                  </a:schemeClr>
                </a:solidFill>
              </a:rPr>
              <a:t>Аз съм готов да инвестирам значителна сума пари в уреждането на </a:t>
            </a:r>
            <a:r>
              <a:rPr lang="ru-RU" sz="1600" baseline="30000" dirty="0" smtClean="0">
                <a:solidFill>
                  <a:schemeClr val="bg1">
                    <a:lumMod val="65000"/>
                  </a:schemeClr>
                </a:solidFill>
              </a:rPr>
              <a:t>случая</a:t>
            </a:r>
          </a:p>
          <a:p>
            <a:r>
              <a:rPr lang="ru-RU" sz="1200" baseline="30000" dirty="0"/>
              <a:t>В тази ситуация финансовият въпрос не е критерий, който определя избора на начин за разрешаване на спора</a:t>
            </a:r>
            <a:r>
              <a:rPr lang="ru-RU" sz="1200" baseline="30000" dirty="0" smtClean="0"/>
              <a:t>.</a:t>
            </a:r>
          </a:p>
          <a:p>
            <a:r>
              <a:rPr lang="en-US" sz="1600" baseline="30000" dirty="0" smtClean="0">
                <a:solidFill>
                  <a:srgbClr val="A6A6A6"/>
                </a:solidFill>
              </a:rPr>
              <a:t> </a:t>
            </a:r>
            <a:r>
              <a:rPr lang="en-US" sz="1600" baseline="30000" dirty="0">
                <a:solidFill>
                  <a:srgbClr val="A6A6A6"/>
                </a:solidFill>
              </a:rPr>
              <a:t/>
            </a:r>
            <a:br>
              <a:rPr lang="en-US" sz="1600" baseline="30000" dirty="0">
                <a:solidFill>
                  <a:srgbClr val="A6A6A6"/>
                </a:solidFill>
              </a:rPr>
            </a:br>
            <a:r>
              <a:rPr lang="en-US" sz="1600" baseline="30000" dirty="0">
                <a:solidFill>
                  <a:srgbClr val="A6A6A6"/>
                </a:solidFill>
              </a:rPr>
              <a:t>14 - </a:t>
            </a:r>
            <a:r>
              <a:rPr lang="ru-RU" sz="1600" baseline="30000" dirty="0">
                <a:solidFill>
                  <a:srgbClr val="A6A6A6"/>
                </a:solidFill>
              </a:rPr>
              <a:t>Аз съм готов да чакам толкова дълго, колкото е необходимо за </a:t>
            </a:r>
            <a:r>
              <a:rPr lang="ru-RU" sz="1600" baseline="30000" dirty="0" smtClean="0">
                <a:solidFill>
                  <a:srgbClr val="A6A6A6"/>
                </a:solidFill>
              </a:rPr>
              <a:t>решението</a:t>
            </a:r>
          </a:p>
          <a:p>
            <a:r>
              <a:rPr lang="ru-RU" sz="1200" baseline="30000" dirty="0"/>
              <a:t>Ситуация, при която продължителността на времето е значително по-малка инвестиция, отколкото пари.</a:t>
            </a:r>
            <a:endParaRPr lang="en-US" sz="1200" baseline="30000" dirty="0"/>
          </a:p>
        </p:txBody>
      </p:sp>
      <p:pic>
        <p:nvPicPr>
          <p:cNvPr id="121" name="Picture 120" descr="03.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306381" y="245162"/>
            <a:ext cx="1161134" cy="1078765"/>
          </a:xfrm>
          <a:prstGeom prst="rect">
            <a:avLst/>
          </a:prstGeom>
        </p:spPr>
      </p:pic>
      <p:sp>
        <p:nvSpPr>
          <p:cNvPr id="122" name="Rectangle 121"/>
          <p:cNvSpPr/>
          <p:nvPr/>
        </p:nvSpPr>
        <p:spPr>
          <a:xfrm>
            <a:off x="436903" y="14601405"/>
            <a:ext cx="4253013" cy="369332"/>
          </a:xfrm>
          <a:prstGeom prst="rect">
            <a:avLst/>
          </a:prstGeom>
        </p:spPr>
        <p:txBody>
          <a:bodyPr wrap="square">
            <a:spAutoFit/>
          </a:bodyPr>
          <a:lstStyle/>
          <a:p>
            <a:r>
              <a:rPr lang="ru-RU" sz="900" baseline="30000" dirty="0"/>
              <a:t>Тази публикация е изготвена с финансовата подкрепа на Програма Правосъдие на Европейския съюз. Съдържанието на тази публикация е отговорност единствено на консорциума на PRE-SOLVE и по никакъв начин не  отразява възгледите на Европейската комисия</a:t>
            </a:r>
            <a:r>
              <a:rPr lang="ru-RU" sz="900" baseline="30000" dirty="0" smtClean="0"/>
              <a:t>.</a:t>
            </a:r>
            <a:endParaRPr lang="en-US" sz="900" baseline="30000" dirty="0"/>
          </a:p>
        </p:txBody>
      </p:sp>
      <p:pic>
        <p:nvPicPr>
          <p:cNvPr id="123" name="Picture 122" descr="europe.jp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187860" y="14386268"/>
            <a:ext cx="831866" cy="578313"/>
          </a:xfrm>
          <a:prstGeom prst="rect">
            <a:avLst/>
          </a:prstGeom>
        </p:spPr>
      </p:pic>
      <p:pic>
        <p:nvPicPr>
          <p:cNvPr id="124" name="Picture 123" descr="Ced.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858395" y="14339845"/>
            <a:ext cx="676334" cy="660055"/>
          </a:xfrm>
          <a:prstGeom prst="rect">
            <a:avLst/>
          </a:prstGeom>
        </p:spPr>
      </p:pic>
      <p:pic>
        <p:nvPicPr>
          <p:cNvPr id="125" name="Picture 124" descr="beci.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707911" y="14479508"/>
            <a:ext cx="852871" cy="483587"/>
          </a:xfrm>
          <a:prstGeom prst="rect">
            <a:avLst/>
          </a:prstGeom>
        </p:spPr>
      </p:pic>
      <p:sp>
        <p:nvSpPr>
          <p:cNvPr id="126" name="Rectangle 125"/>
          <p:cNvSpPr/>
          <p:nvPr/>
        </p:nvSpPr>
        <p:spPr>
          <a:xfrm>
            <a:off x="5941503" y="14401351"/>
            <a:ext cx="1030359" cy="400110"/>
          </a:xfrm>
          <a:prstGeom prst="rect">
            <a:avLst/>
          </a:prstGeom>
        </p:spPr>
        <p:txBody>
          <a:bodyPr wrap="square">
            <a:spAutoFit/>
          </a:bodyPr>
          <a:lstStyle/>
          <a:p>
            <a:r>
              <a:rPr lang="en-GB" sz="1000" baseline="30000" dirty="0">
                <a:solidFill>
                  <a:srgbClr val="003399"/>
                </a:solidFill>
              </a:rPr>
              <a:t>Co-funded by the </a:t>
            </a:r>
            <a:br>
              <a:rPr lang="en-GB" sz="1000" baseline="30000" dirty="0">
                <a:solidFill>
                  <a:srgbClr val="003399"/>
                </a:solidFill>
              </a:rPr>
            </a:br>
            <a:r>
              <a:rPr lang="en-GB" sz="1000" baseline="30000" dirty="0">
                <a:solidFill>
                  <a:srgbClr val="003399"/>
                </a:solidFill>
              </a:rPr>
              <a:t>Justice Programme </a:t>
            </a:r>
          </a:p>
          <a:p>
            <a:r>
              <a:rPr lang="en-GB" sz="1000" baseline="30000" dirty="0">
                <a:solidFill>
                  <a:srgbClr val="003399"/>
                </a:solidFill>
              </a:rPr>
              <a:t>of the European Union</a:t>
            </a:r>
          </a:p>
        </p:txBody>
      </p:sp>
      <p:pic>
        <p:nvPicPr>
          <p:cNvPr id="127" name="Picture 126" descr="Logo_EUROCHAMBRES_colour.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041793" y="14549955"/>
            <a:ext cx="1215946" cy="309162"/>
          </a:xfrm>
          <a:prstGeom prst="rect">
            <a:avLst/>
          </a:prstGeom>
        </p:spPr>
      </p:pic>
      <p:sp>
        <p:nvSpPr>
          <p:cNvPr id="128" name="Rectangle 127"/>
          <p:cNvSpPr/>
          <p:nvPr/>
        </p:nvSpPr>
        <p:spPr>
          <a:xfrm>
            <a:off x="6971862" y="14396221"/>
            <a:ext cx="730193" cy="194925"/>
          </a:xfrm>
          <a:prstGeom prst="rect">
            <a:avLst/>
          </a:prstGeom>
        </p:spPr>
        <p:txBody>
          <a:bodyPr wrap="square">
            <a:spAutoFit/>
          </a:bodyPr>
          <a:lstStyle/>
          <a:p>
            <a:r>
              <a:rPr lang="en-US" sz="1000" baseline="30000" dirty="0">
                <a:solidFill>
                  <a:srgbClr val="003399"/>
                </a:solidFill>
              </a:rPr>
              <a:t>Coordinated by             </a:t>
            </a:r>
          </a:p>
        </p:txBody>
      </p:sp>
      <p:sp>
        <p:nvSpPr>
          <p:cNvPr id="129" name="Rectangle 128"/>
          <p:cNvSpPr/>
          <p:nvPr/>
        </p:nvSpPr>
        <p:spPr>
          <a:xfrm>
            <a:off x="8779875" y="14373344"/>
            <a:ext cx="1363656" cy="194925"/>
          </a:xfrm>
          <a:prstGeom prst="rect">
            <a:avLst/>
          </a:prstGeom>
        </p:spPr>
        <p:txBody>
          <a:bodyPr wrap="square">
            <a:spAutoFit/>
          </a:bodyPr>
          <a:lstStyle/>
          <a:p>
            <a:r>
              <a:rPr lang="en-US" sz="1000" baseline="30000" dirty="0">
                <a:solidFill>
                  <a:srgbClr val="003399"/>
                </a:solidFill>
              </a:rPr>
              <a:t>Developed with the expertise of</a:t>
            </a:r>
          </a:p>
        </p:txBody>
      </p:sp>
    </p:spTree>
    <p:extLst>
      <p:ext uri="{BB962C8B-B14F-4D97-AF65-F5344CB8AC3E}">
        <p14:creationId xmlns:p14="http://schemas.microsoft.com/office/powerpoint/2010/main" val="5905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32335608"/>
              </p:ext>
            </p:extLst>
          </p:nvPr>
        </p:nvGraphicFramePr>
        <p:xfrm>
          <a:off x="4769696" y="3091782"/>
          <a:ext cx="1019726" cy="82296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740114">
                <a:tc>
                  <a:txBody>
                    <a:bodyPr/>
                    <a:lstStyle/>
                    <a:p>
                      <a:pPr rtl="0"/>
                      <a:r>
                        <a:rPr lang="ru-RU" sz="1200" b="0" i="0" u="none" strike="noStrike" kern="1200" baseline="30000" dirty="0" smtClean="0">
                          <a:solidFill>
                            <a:schemeClr val="tx1"/>
                          </a:solidFill>
                          <a:latin typeface="+mn-lt"/>
                          <a:ea typeface="+mn-ea"/>
                          <a:cs typeface="+mn-cs"/>
                        </a:rPr>
                        <a:t>Дължа нищо? Дали съм извършил нещо неправилно? несъответствие? грешка?</a:t>
                      </a:r>
                      <a:r>
                        <a:rPr lang="en-US" sz="1200" b="0" i="0" u="none" strike="noStrike" kern="1200" baseline="30000" dirty="0" smtClean="0">
                          <a:solidFill>
                            <a:schemeClr val="tx1"/>
                          </a:solidFill>
                          <a:latin typeface="+mn-lt"/>
                          <a:ea typeface="+mn-ea"/>
                          <a:cs typeface="+mn-cs"/>
                        </a:rPr>
                        <a:t>?</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10000"/>
                  </a:ext>
                </a:extLst>
              </a:tr>
            </a:tbl>
          </a:graphicData>
        </a:graphic>
      </p:graphicFrame>
      <p:sp>
        <p:nvSpPr>
          <p:cNvPr id="5" name="Title 1"/>
          <p:cNvSpPr txBox="1">
            <a:spLocks/>
          </p:cNvSpPr>
          <p:nvPr/>
        </p:nvSpPr>
        <p:spPr>
          <a:xfrm>
            <a:off x="229676" y="-235719"/>
            <a:ext cx="7807731" cy="2266435"/>
          </a:xfrm>
          <a:prstGeom prst="rect">
            <a:avLst/>
          </a:prstGeom>
        </p:spPr>
        <p:txBody>
          <a:bodyPr vert="horz" lIns="147493" tIns="73746" rIns="147493" bIns="73746" rtlCol="0" anchor="ctr">
            <a:normAutofit/>
          </a:bodyPr>
          <a:lstStyle>
            <a:lvl1pPr algn="ctr" defTabSz="737464" rtl="0" eaLnBrk="1" latinLnBrk="0" hangingPunct="1">
              <a:spcBef>
                <a:spcPct val="0"/>
              </a:spcBef>
              <a:buNone/>
              <a:defRPr sz="7100" kern="1200">
                <a:solidFill>
                  <a:schemeClr val="tx1"/>
                </a:solidFill>
                <a:latin typeface="+mj-lt"/>
                <a:ea typeface="+mj-ea"/>
                <a:cs typeface="+mj-cs"/>
              </a:defRPr>
            </a:lvl1pPr>
          </a:lstStyle>
          <a:p>
            <a:pPr algn="l"/>
            <a:r>
              <a:rPr lang="ru-RU" sz="4000" baseline="30000" dirty="0">
                <a:solidFill>
                  <a:schemeClr val="tx2">
                    <a:lumMod val="60000"/>
                    <a:lumOff val="40000"/>
                  </a:schemeClr>
                </a:solidFill>
              </a:rPr>
              <a:t>Инструмент 5</a:t>
            </a:r>
            <a:br>
              <a:rPr lang="ru-RU" sz="4000" baseline="30000" dirty="0">
                <a:solidFill>
                  <a:schemeClr val="tx2">
                    <a:lumMod val="60000"/>
                    <a:lumOff val="40000"/>
                  </a:schemeClr>
                </a:solidFill>
              </a:rPr>
            </a:br>
            <a:r>
              <a:rPr lang="ru-RU" sz="4000" baseline="30000" dirty="0">
                <a:solidFill>
                  <a:schemeClr val="tx2">
                    <a:lumMod val="60000"/>
                    <a:lumOff val="40000"/>
                  </a:schemeClr>
                </a:solidFill>
              </a:rPr>
              <a:t>Възможности за разрешаване на спорове</a:t>
            </a:r>
            <a:br>
              <a:rPr lang="ru-RU" sz="4000" baseline="30000" dirty="0">
                <a:solidFill>
                  <a:schemeClr val="tx2">
                    <a:lumMod val="60000"/>
                    <a:lumOff val="40000"/>
                  </a:schemeClr>
                </a:solidFill>
              </a:rPr>
            </a:br>
            <a:r>
              <a:rPr lang="ru-RU" sz="4000" baseline="30000" dirty="0">
                <a:solidFill>
                  <a:schemeClr val="tx2">
                    <a:lumMod val="60000"/>
                    <a:lumOff val="40000"/>
                  </a:schemeClr>
                </a:solidFill>
              </a:rPr>
              <a:t>Схема за изпълнение на жалбоподателя/кредитора</a:t>
            </a:r>
            <a:r>
              <a:rPr lang="bg-BG" sz="4000" baseline="30000" dirty="0" smtClean="0">
                <a:solidFill>
                  <a:schemeClr val="tx2">
                    <a:lumMod val="60000"/>
                    <a:lumOff val="40000"/>
                  </a:schemeClr>
                </a:solidFill>
              </a:rPr>
              <a:t> </a:t>
            </a:r>
            <a:endParaRPr lang="en-US" sz="4000" dirty="0">
              <a:solidFill>
                <a:schemeClr val="tx2">
                  <a:lumMod val="60000"/>
                  <a:lumOff val="40000"/>
                </a:schemeClr>
              </a:solidFill>
            </a:endParaRPr>
          </a:p>
        </p:txBody>
      </p:sp>
      <p:pic>
        <p:nvPicPr>
          <p:cNvPr id="6" name="Picture 5" descr="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6381" y="245162"/>
            <a:ext cx="1161134" cy="1078765"/>
          </a:xfrm>
          <a:prstGeom prst="rect">
            <a:avLst/>
          </a:prstGeom>
        </p:spPr>
      </p:pic>
      <p:sp>
        <p:nvSpPr>
          <p:cNvPr id="7" name="Rectangle 6"/>
          <p:cNvSpPr/>
          <p:nvPr/>
        </p:nvSpPr>
        <p:spPr>
          <a:xfrm>
            <a:off x="7542023" y="2560111"/>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sp>
        <p:nvSpPr>
          <p:cNvPr id="8" name="Rectangle 7"/>
          <p:cNvSpPr/>
          <p:nvPr/>
        </p:nvSpPr>
        <p:spPr>
          <a:xfrm>
            <a:off x="4793675" y="2812048"/>
            <a:ext cx="396091" cy="389850"/>
          </a:xfrm>
          <a:prstGeom prst="rect">
            <a:avLst/>
          </a:prstGeom>
        </p:spPr>
        <p:txBody>
          <a:bodyPr wrap="square">
            <a:spAutoFit/>
          </a:bodyPr>
          <a:lstStyle/>
          <a:p>
            <a:r>
              <a:rPr lang="en-US" baseline="30000" dirty="0">
                <a:solidFill>
                  <a:srgbClr val="77933C"/>
                </a:solidFill>
              </a:rPr>
              <a:t>1</a:t>
            </a:r>
          </a:p>
        </p:txBody>
      </p:sp>
      <p:sp>
        <p:nvSpPr>
          <p:cNvPr id="9" name="Rectangle 8"/>
          <p:cNvSpPr/>
          <p:nvPr/>
        </p:nvSpPr>
        <p:spPr>
          <a:xfrm>
            <a:off x="5596027" y="2576145"/>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sp>
        <p:nvSpPr>
          <p:cNvPr id="10" name="Rectangle 9"/>
          <p:cNvSpPr/>
          <p:nvPr/>
        </p:nvSpPr>
        <p:spPr>
          <a:xfrm>
            <a:off x="9254304" y="4716098"/>
            <a:ext cx="602870" cy="389850"/>
          </a:xfrm>
          <a:prstGeom prst="rect">
            <a:avLst/>
          </a:prstGeom>
        </p:spPr>
        <p:txBody>
          <a:bodyPr wrap="square">
            <a:spAutoFit/>
          </a:bodyPr>
          <a:lstStyle/>
          <a:p>
            <a:r>
              <a:rPr lang="en-US" baseline="30000" dirty="0">
                <a:solidFill>
                  <a:schemeClr val="bg1">
                    <a:lumMod val="65000"/>
                  </a:schemeClr>
                </a:solidFill>
              </a:rPr>
              <a:t>10</a:t>
            </a:r>
          </a:p>
        </p:txBody>
      </p:sp>
      <p:sp>
        <p:nvSpPr>
          <p:cNvPr id="11" name="Rectangle 10"/>
          <p:cNvSpPr/>
          <p:nvPr/>
        </p:nvSpPr>
        <p:spPr>
          <a:xfrm>
            <a:off x="4034931" y="2476829"/>
            <a:ext cx="671979" cy="215444"/>
          </a:xfrm>
          <a:prstGeom prst="rect">
            <a:avLst/>
          </a:prstGeom>
        </p:spPr>
        <p:txBody>
          <a:bodyPr wrap="none">
            <a:spAutoFit/>
          </a:bodyPr>
          <a:lstStyle/>
          <a:p>
            <a:r>
              <a:rPr lang="en-US" sz="1200" baseline="30000" dirty="0"/>
              <a:t>Don’t know</a:t>
            </a:r>
          </a:p>
        </p:txBody>
      </p:sp>
      <p:pic>
        <p:nvPicPr>
          <p:cNvPr id="12" name="Picture 11"/>
          <p:cNvPicPr>
            <a:picLocks noChangeAspect="1"/>
          </p:cNvPicPr>
          <p:nvPr/>
        </p:nvPicPr>
        <p:blipFill>
          <a:blip r:embed="rId3"/>
          <a:stretch>
            <a:fillRect/>
          </a:stretch>
        </p:blipFill>
        <p:spPr>
          <a:xfrm>
            <a:off x="4398729" y="2616758"/>
            <a:ext cx="308181" cy="371943"/>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438169154"/>
              </p:ext>
            </p:extLst>
          </p:nvPr>
        </p:nvGraphicFramePr>
        <p:xfrm>
          <a:off x="3749970" y="1977611"/>
          <a:ext cx="1019726" cy="57912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322759">
                <a:tc>
                  <a:txBody>
                    <a:bodyPr/>
                    <a:lstStyle/>
                    <a:p>
                      <a:pPr rtl="0"/>
                      <a:r>
                        <a:rPr lang="bg-BG" sz="1200" b="0" i="0" u="none" strike="noStrike" kern="1200" baseline="30000" dirty="0" smtClean="0">
                          <a:solidFill>
                            <a:schemeClr val="tx1"/>
                          </a:solidFill>
                          <a:latin typeface="+mn-lt"/>
                          <a:ea typeface="+mn-ea"/>
                          <a:cs typeface="+mn-cs"/>
                        </a:rPr>
                        <a:t>Техническо</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становище</a:t>
                      </a:r>
                      <a:r>
                        <a:rPr lang="en-US" sz="1200" b="0" i="0" u="none" strike="noStrike" kern="1200" baseline="30000" dirty="0" smtClean="0">
                          <a:solidFill>
                            <a:schemeClr val="tx1"/>
                          </a:solidFill>
                          <a:latin typeface="+mn-lt"/>
                          <a:ea typeface="+mn-ea"/>
                          <a:cs typeface="+mn-cs"/>
                        </a:rPr>
                        <a:t>/</a:t>
                      </a:r>
                    </a:p>
                    <a:p>
                      <a:pPr rtl="0"/>
                      <a:r>
                        <a:rPr lang="bg-BG" sz="1200" b="0" i="0" u="none" strike="noStrike" kern="1200" baseline="30000" dirty="0" smtClean="0">
                          <a:solidFill>
                            <a:schemeClr val="tx1"/>
                          </a:solidFill>
                          <a:latin typeface="+mn-lt"/>
                          <a:ea typeface="+mn-ea"/>
                          <a:cs typeface="+mn-cs"/>
                        </a:rPr>
                        <a:t>Правно</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становище</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pic>
        <p:nvPicPr>
          <p:cNvPr id="14" name="Picture 13"/>
          <p:cNvPicPr>
            <a:picLocks noChangeAspect="1"/>
          </p:cNvPicPr>
          <p:nvPr/>
        </p:nvPicPr>
        <p:blipFill>
          <a:blip r:embed="rId4"/>
          <a:stretch>
            <a:fillRect/>
          </a:stretch>
        </p:blipFill>
        <p:spPr>
          <a:xfrm>
            <a:off x="4845997" y="2076921"/>
            <a:ext cx="455536" cy="930052"/>
          </a:xfrm>
          <a:prstGeom prst="rect">
            <a:avLst/>
          </a:prstGeom>
        </p:spPr>
      </p:pic>
      <p:pic>
        <p:nvPicPr>
          <p:cNvPr id="15" name="Picture 14"/>
          <p:cNvPicPr>
            <a:picLocks noChangeAspect="1"/>
          </p:cNvPicPr>
          <p:nvPr/>
        </p:nvPicPr>
        <p:blipFill>
          <a:blip r:embed="rId5"/>
          <a:stretch>
            <a:fillRect/>
          </a:stretch>
        </p:blipFill>
        <p:spPr>
          <a:xfrm>
            <a:off x="5465118" y="2791846"/>
            <a:ext cx="444500" cy="266700"/>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3465927178"/>
              </p:ext>
            </p:extLst>
          </p:nvPr>
        </p:nvGraphicFramePr>
        <p:xfrm>
          <a:off x="5967684" y="2497423"/>
          <a:ext cx="1019726" cy="42345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23450">
                <a:tc>
                  <a:txBody>
                    <a:bodyPr/>
                    <a:lstStyle/>
                    <a:p>
                      <a:pPr rtl="0"/>
                      <a:r>
                        <a:rPr lang="ru-RU" sz="1200" b="0" i="0" u="none" strike="noStrike" kern="1200" baseline="30000" dirty="0" smtClean="0">
                          <a:solidFill>
                            <a:schemeClr val="tx1"/>
                          </a:solidFill>
                          <a:latin typeface="+mn-lt"/>
                          <a:ea typeface="+mn-ea"/>
                          <a:cs typeface="+mn-cs"/>
                        </a:rPr>
                        <a:t>Зная колко дължа и на кого </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pic>
        <p:nvPicPr>
          <p:cNvPr id="17" name="Picture 16"/>
          <p:cNvPicPr>
            <a:picLocks noChangeAspect="1"/>
          </p:cNvPicPr>
          <p:nvPr/>
        </p:nvPicPr>
        <p:blipFill>
          <a:blip r:embed="rId5"/>
          <a:stretch>
            <a:fillRect/>
          </a:stretch>
        </p:blipFill>
        <p:spPr>
          <a:xfrm>
            <a:off x="6700231" y="2179541"/>
            <a:ext cx="444500" cy="266700"/>
          </a:xfrm>
          <a:prstGeom prst="rect">
            <a:avLst/>
          </a:prstGeom>
        </p:spPr>
      </p:pic>
      <p:sp>
        <p:nvSpPr>
          <p:cNvPr id="18" name="Rectangle 17"/>
          <p:cNvSpPr/>
          <p:nvPr/>
        </p:nvSpPr>
        <p:spPr>
          <a:xfrm>
            <a:off x="6833632" y="2011701"/>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19" name="Table 18"/>
          <p:cNvGraphicFramePr>
            <a:graphicFrameLocks noGrp="1"/>
          </p:cNvGraphicFramePr>
          <p:nvPr>
            <p:extLst>
              <p:ext uri="{D42A27DB-BD31-4B8C-83A1-F6EECF244321}">
                <p14:modId xmlns:p14="http://schemas.microsoft.com/office/powerpoint/2010/main" val="1108655227"/>
              </p:ext>
            </p:extLst>
          </p:nvPr>
        </p:nvGraphicFramePr>
        <p:xfrm>
          <a:off x="7212740" y="1863396"/>
          <a:ext cx="866289" cy="457200"/>
        </p:xfrm>
        <a:graphic>
          <a:graphicData uri="http://schemas.openxmlformats.org/drawingml/2006/table">
            <a:tbl>
              <a:tblPr/>
              <a:tblGrid>
                <a:gridCol w="866289">
                  <a:extLst>
                    <a:ext uri="{9D8B030D-6E8A-4147-A177-3AD203B41FA5}">
                      <a16:colId xmlns:a16="http://schemas.microsoft.com/office/drawing/2014/main" xmlns="" val="20000"/>
                    </a:ext>
                  </a:extLst>
                </a:gridCol>
              </a:tblGrid>
              <a:tr h="423450">
                <a:tc>
                  <a:txBody>
                    <a:bodyPr/>
                    <a:lstStyle/>
                    <a:p>
                      <a:pPr rtl="0"/>
                      <a:r>
                        <a:rPr lang="ru-RU" sz="1200" b="0" i="0" u="none" strike="noStrike" kern="1200" baseline="30000" dirty="0" smtClean="0">
                          <a:solidFill>
                            <a:schemeClr val="tx1"/>
                          </a:solidFill>
                          <a:latin typeface="+mn-lt"/>
                          <a:ea typeface="+mn-ea"/>
                          <a:cs typeface="+mn-cs"/>
                        </a:rPr>
                        <a:t>Налице е лична причина да не се плаща</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sp>
        <p:nvSpPr>
          <p:cNvPr id="21" name="Rectangle 20"/>
          <p:cNvSpPr/>
          <p:nvPr/>
        </p:nvSpPr>
        <p:spPr>
          <a:xfrm>
            <a:off x="5967684" y="2251316"/>
            <a:ext cx="396091" cy="389850"/>
          </a:xfrm>
          <a:prstGeom prst="rect">
            <a:avLst/>
          </a:prstGeom>
        </p:spPr>
        <p:txBody>
          <a:bodyPr wrap="square">
            <a:spAutoFit/>
          </a:bodyPr>
          <a:lstStyle/>
          <a:p>
            <a:r>
              <a:rPr lang="en-US" baseline="30000" dirty="0">
                <a:solidFill>
                  <a:srgbClr val="77933C"/>
                </a:solidFill>
              </a:rPr>
              <a:t>2</a:t>
            </a:r>
          </a:p>
        </p:txBody>
      </p:sp>
      <p:sp>
        <p:nvSpPr>
          <p:cNvPr id="23" name="Rectangle 22"/>
          <p:cNvSpPr/>
          <p:nvPr/>
        </p:nvSpPr>
        <p:spPr>
          <a:xfrm>
            <a:off x="7218110" y="1630424"/>
            <a:ext cx="396091" cy="389850"/>
          </a:xfrm>
          <a:prstGeom prst="rect">
            <a:avLst/>
          </a:prstGeom>
        </p:spPr>
        <p:txBody>
          <a:bodyPr wrap="square">
            <a:spAutoFit/>
          </a:bodyPr>
          <a:lstStyle/>
          <a:p>
            <a:r>
              <a:rPr lang="en-US" baseline="30000" dirty="0">
                <a:solidFill>
                  <a:srgbClr val="77933C"/>
                </a:solidFill>
              </a:rPr>
              <a:t>3</a:t>
            </a:r>
          </a:p>
        </p:txBody>
      </p:sp>
      <p:pic>
        <p:nvPicPr>
          <p:cNvPr id="25" name="Picture 24"/>
          <p:cNvPicPr>
            <a:picLocks noChangeAspect="1"/>
          </p:cNvPicPr>
          <p:nvPr/>
        </p:nvPicPr>
        <p:blipFill>
          <a:blip r:embed="rId6"/>
          <a:stretch>
            <a:fillRect/>
          </a:stretch>
        </p:blipFill>
        <p:spPr>
          <a:xfrm>
            <a:off x="7656605" y="1383572"/>
            <a:ext cx="324586" cy="479823"/>
          </a:xfrm>
          <a:prstGeom prst="rect">
            <a:avLst/>
          </a:prstGeom>
        </p:spPr>
      </p:pic>
      <p:graphicFrame>
        <p:nvGraphicFramePr>
          <p:cNvPr id="26" name="Table 25"/>
          <p:cNvGraphicFramePr>
            <a:graphicFrameLocks noGrp="1"/>
          </p:cNvGraphicFramePr>
          <p:nvPr>
            <p:extLst>
              <p:ext uri="{D42A27DB-BD31-4B8C-83A1-F6EECF244321}">
                <p14:modId xmlns:p14="http://schemas.microsoft.com/office/powerpoint/2010/main" val="406382619"/>
              </p:ext>
            </p:extLst>
          </p:nvPr>
        </p:nvGraphicFramePr>
        <p:xfrm>
          <a:off x="7930281" y="1143000"/>
          <a:ext cx="759644" cy="21336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94015">
                <a:tc>
                  <a:txBody>
                    <a:bodyPr/>
                    <a:lstStyle/>
                    <a:p>
                      <a:pPr rtl="0"/>
                      <a:r>
                        <a:rPr lang="bg-BG" sz="1200" b="0" i="0" u="none" strike="noStrike" kern="1200" baseline="30000" dirty="0" smtClean="0">
                          <a:solidFill>
                            <a:schemeClr val="tx1"/>
                          </a:solidFill>
                          <a:latin typeface="+mn-lt"/>
                          <a:ea typeface="+mn-ea"/>
                          <a:cs typeface="+mn-cs"/>
                        </a:rPr>
                        <a:t>Медиация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sp>
        <p:nvSpPr>
          <p:cNvPr id="27" name="Rectangle 26"/>
          <p:cNvSpPr/>
          <p:nvPr/>
        </p:nvSpPr>
        <p:spPr>
          <a:xfrm>
            <a:off x="7559982" y="1431596"/>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pic>
        <p:nvPicPr>
          <p:cNvPr id="28" name="Picture 27"/>
          <p:cNvPicPr>
            <a:picLocks noChangeAspect="1"/>
          </p:cNvPicPr>
          <p:nvPr/>
        </p:nvPicPr>
        <p:blipFill>
          <a:blip r:embed="rId7"/>
          <a:stretch>
            <a:fillRect/>
          </a:stretch>
        </p:blipFill>
        <p:spPr>
          <a:xfrm>
            <a:off x="6490683" y="2976960"/>
            <a:ext cx="320687" cy="381000"/>
          </a:xfrm>
          <a:prstGeom prst="rect">
            <a:avLst/>
          </a:prstGeom>
        </p:spPr>
      </p:pic>
      <p:pic>
        <p:nvPicPr>
          <p:cNvPr id="29" name="Picture 28"/>
          <p:cNvPicPr>
            <a:picLocks noChangeAspect="1"/>
          </p:cNvPicPr>
          <p:nvPr/>
        </p:nvPicPr>
        <p:blipFill>
          <a:blip r:embed="rId7"/>
          <a:stretch>
            <a:fillRect/>
          </a:stretch>
        </p:blipFill>
        <p:spPr>
          <a:xfrm>
            <a:off x="7645885" y="2328998"/>
            <a:ext cx="266700" cy="381000"/>
          </a:xfrm>
          <a:prstGeom prst="rect">
            <a:avLst/>
          </a:prstGeom>
        </p:spPr>
      </p:pic>
      <p:sp>
        <p:nvSpPr>
          <p:cNvPr id="30" name="Rectangle 29"/>
          <p:cNvSpPr/>
          <p:nvPr/>
        </p:nvSpPr>
        <p:spPr>
          <a:xfrm>
            <a:off x="6366817" y="3201898"/>
            <a:ext cx="333414" cy="215444"/>
          </a:xfrm>
          <a:prstGeom prst="rect">
            <a:avLst/>
          </a:prstGeom>
        </p:spPr>
        <p:txBody>
          <a:bodyPr wrap="square">
            <a:spAutoFit/>
          </a:bodyPr>
          <a:lstStyle/>
          <a:p>
            <a:r>
              <a:rPr lang="bg-BG" sz="1200" baseline="30000" dirty="0">
                <a:solidFill>
                  <a:schemeClr val="accent6">
                    <a:lumMod val="75000"/>
                  </a:schemeClr>
                </a:solidFill>
              </a:rPr>
              <a:t>Н</a:t>
            </a:r>
            <a:r>
              <a:rPr lang="bg-BG" sz="1200" baseline="30000" dirty="0" smtClean="0">
                <a:solidFill>
                  <a:schemeClr val="accent6">
                    <a:lumMod val="75000"/>
                  </a:schemeClr>
                </a:solidFill>
              </a:rPr>
              <a:t>е</a:t>
            </a:r>
            <a:endParaRPr lang="en-US" sz="1200" baseline="30000" dirty="0">
              <a:solidFill>
                <a:schemeClr val="accent6">
                  <a:lumMod val="75000"/>
                </a:schemeClr>
              </a:solidFill>
            </a:endParaRPr>
          </a:p>
        </p:txBody>
      </p:sp>
      <p:graphicFrame>
        <p:nvGraphicFramePr>
          <p:cNvPr id="31" name="Table 30"/>
          <p:cNvGraphicFramePr>
            <a:graphicFrameLocks noGrp="1"/>
          </p:cNvGraphicFramePr>
          <p:nvPr>
            <p:extLst>
              <p:ext uri="{D42A27DB-BD31-4B8C-83A1-F6EECF244321}">
                <p14:modId xmlns:p14="http://schemas.microsoft.com/office/powerpoint/2010/main" val="3964440846"/>
              </p:ext>
            </p:extLst>
          </p:nvPr>
        </p:nvGraphicFramePr>
        <p:xfrm>
          <a:off x="6237694" y="3539340"/>
          <a:ext cx="968641" cy="579120"/>
        </p:xfrm>
        <a:graphic>
          <a:graphicData uri="http://schemas.openxmlformats.org/drawingml/2006/table">
            <a:tbl>
              <a:tblPr/>
              <a:tblGrid>
                <a:gridCol w="968641">
                  <a:extLst>
                    <a:ext uri="{9D8B030D-6E8A-4147-A177-3AD203B41FA5}">
                      <a16:colId xmlns:a16="http://schemas.microsoft.com/office/drawing/2014/main" xmlns="" val="20000"/>
                    </a:ext>
                  </a:extLst>
                </a:gridCol>
              </a:tblGrid>
              <a:tr h="347003">
                <a:tc>
                  <a:txBody>
                    <a:bodyPr/>
                    <a:lstStyle/>
                    <a:p>
                      <a:pPr rtl="0"/>
                      <a:r>
                        <a:rPr lang="bg-BG" sz="1200" b="0" i="0" u="none" strike="noStrike" kern="1200" baseline="30000" dirty="0" smtClean="0">
                          <a:solidFill>
                            <a:schemeClr val="bg1">
                              <a:lumMod val="65000"/>
                            </a:schemeClr>
                          </a:solidFill>
                          <a:latin typeface="+mn-lt"/>
                          <a:ea typeface="+mn-ea"/>
                          <a:cs typeface="+mn-cs"/>
                        </a:rPr>
                        <a:t>Техническо становище/</a:t>
                      </a:r>
                    </a:p>
                    <a:p>
                      <a:pPr rtl="0"/>
                      <a:r>
                        <a:rPr lang="bg-BG" sz="1200" b="0" i="0" u="none" strike="noStrike" kern="1200" baseline="30000" dirty="0" smtClean="0">
                          <a:solidFill>
                            <a:schemeClr val="bg1">
                              <a:lumMod val="65000"/>
                            </a:schemeClr>
                          </a:solidFill>
                          <a:latin typeface="+mn-lt"/>
                          <a:ea typeface="+mn-ea"/>
                          <a:cs typeface="+mn-cs"/>
                        </a:rPr>
                        <a:t>Правно становище</a:t>
                      </a:r>
                      <a:endParaRPr lang="bg-BG" sz="1200" b="0" i="0" u="none" strike="noStrike" kern="1200" baseline="30000" dirty="0">
                        <a:solidFill>
                          <a:schemeClr val="bg1">
                            <a:lumMod val="65000"/>
                          </a:schemeClr>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3653733124"/>
              </p:ext>
            </p:extLst>
          </p:nvPr>
        </p:nvGraphicFramePr>
        <p:xfrm>
          <a:off x="7621807" y="2828283"/>
          <a:ext cx="776420" cy="579120"/>
        </p:xfrm>
        <a:graphic>
          <a:graphicData uri="http://schemas.openxmlformats.org/drawingml/2006/table">
            <a:tbl>
              <a:tblPr/>
              <a:tblGrid>
                <a:gridCol w="776420">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rgbClr val="A6A6A6"/>
                          </a:solidFill>
                          <a:latin typeface="+mn-lt"/>
                          <a:ea typeface="+mn-ea"/>
                          <a:cs typeface="+mn-cs"/>
                        </a:rPr>
                        <a:t>Имам необходимите ресурси, за да платя</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34" name="Rectangle 33"/>
          <p:cNvSpPr/>
          <p:nvPr/>
        </p:nvSpPr>
        <p:spPr>
          <a:xfrm>
            <a:off x="7331919" y="2950325"/>
            <a:ext cx="602870" cy="389850"/>
          </a:xfrm>
          <a:prstGeom prst="rect">
            <a:avLst/>
          </a:prstGeom>
        </p:spPr>
        <p:txBody>
          <a:bodyPr wrap="square">
            <a:spAutoFit/>
          </a:bodyPr>
          <a:lstStyle/>
          <a:p>
            <a:r>
              <a:rPr lang="en-US" baseline="30000" dirty="0">
                <a:solidFill>
                  <a:schemeClr val="bg1">
                    <a:lumMod val="65000"/>
                  </a:schemeClr>
                </a:solidFill>
              </a:rPr>
              <a:t>4</a:t>
            </a:r>
          </a:p>
        </p:txBody>
      </p:sp>
      <p:pic>
        <p:nvPicPr>
          <p:cNvPr id="35" name="Picture 34"/>
          <p:cNvPicPr>
            <a:picLocks noChangeAspect="1"/>
          </p:cNvPicPr>
          <p:nvPr/>
        </p:nvPicPr>
        <p:blipFill>
          <a:blip r:embed="rId8"/>
          <a:stretch>
            <a:fillRect/>
          </a:stretch>
        </p:blipFill>
        <p:spPr>
          <a:xfrm>
            <a:off x="7942743" y="3422500"/>
            <a:ext cx="431800" cy="406400"/>
          </a:xfrm>
          <a:prstGeom prst="rect">
            <a:avLst/>
          </a:prstGeom>
        </p:spPr>
      </p:pic>
      <p:sp>
        <p:nvSpPr>
          <p:cNvPr id="37" name="Rectangle 36"/>
          <p:cNvSpPr/>
          <p:nvPr/>
        </p:nvSpPr>
        <p:spPr>
          <a:xfrm>
            <a:off x="8121540" y="3597811"/>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pic>
        <p:nvPicPr>
          <p:cNvPr id="38" name="Picture 37"/>
          <p:cNvPicPr>
            <a:picLocks noChangeAspect="1"/>
          </p:cNvPicPr>
          <p:nvPr/>
        </p:nvPicPr>
        <p:blipFill>
          <a:blip r:embed="rId5"/>
          <a:stretch>
            <a:fillRect/>
          </a:stretch>
        </p:blipFill>
        <p:spPr>
          <a:xfrm>
            <a:off x="8225675" y="2527904"/>
            <a:ext cx="444500" cy="266700"/>
          </a:xfrm>
          <a:prstGeom prst="rect">
            <a:avLst/>
          </a:prstGeom>
        </p:spPr>
      </p:pic>
      <p:sp>
        <p:nvSpPr>
          <p:cNvPr id="39" name="Rectangle 38"/>
          <p:cNvSpPr/>
          <p:nvPr/>
        </p:nvSpPr>
        <p:spPr>
          <a:xfrm>
            <a:off x="8374543" y="2627804"/>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40" name="Table 39"/>
          <p:cNvGraphicFramePr>
            <a:graphicFrameLocks noGrp="1"/>
          </p:cNvGraphicFramePr>
          <p:nvPr>
            <p:extLst>
              <p:ext uri="{D42A27DB-BD31-4B8C-83A1-F6EECF244321}">
                <p14:modId xmlns:p14="http://schemas.microsoft.com/office/powerpoint/2010/main" val="2649675075"/>
              </p:ext>
            </p:extLst>
          </p:nvPr>
        </p:nvGraphicFramePr>
        <p:xfrm>
          <a:off x="8772014" y="2614923"/>
          <a:ext cx="651242" cy="396240"/>
        </p:xfrm>
        <a:graphic>
          <a:graphicData uri="http://schemas.openxmlformats.org/drawingml/2006/table">
            <a:tbl>
              <a:tblPr/>
              <a:tblGrid>
                <a:gridCol w="651242">
                  <a:extLst>
                    <a:ext uri="{9D8B030D-6E8A-4147-A177-3AD203B41FA5}">
                      <a16:colId xmlns:a16="http://schemas.microsoft.com/office/drawing/2014/main" xmlns="" val="20000"/>
                    </a:ext>
                  </a:extLst>
                </a:gridCol>
              </a:tblGrid>
              <a:tr h="189145">
                <a:tc>
                  <a:txBody>
                    <a:bodyPr/>
                    <a:lstStyle/>
                    <a:p>
                      <a:pPr rtl="0"/>
                      <a:r>
                        <a:rPr lang="bg-BG" sz="1200" b="0" i="0" u="none" strike="noStrike" kern="1200" baseline="30000" dirty="0" smtClean="0">
                          <a:solidFill>
                            <a:schemeClr val="tx1"/>
                          </a:solidFill>
                          <a:latin typeface="+mn-lt"/>
                          <a:ea typeface="+mn-ea"/>
                          <a:cs typeface="+mn-cs"/>
                        </a:rPr>
                        <a:t>Трябва</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ми</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време</a:t>
                      </a:r>
                      <a:r>
                        <a:rPr lang="en-US" sz="1200" b="0" i="0" u="none" strike="noStrike" kern="1200" baseline="30000" dirty="0" smtClean="0">
                          <a:solidFill>
                            <a:schemeClr val="tx1"/>
                          </a:solidFill>
                          <a:latin typeface="+mn-lt"/>
                          <a:ea typeface="+mn-ea"/>
                          <a:cs typeface="+mn-cs"/>
                        </a:rPr>
                        <a:t>    </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pic>
        <p:nvPicPr>
          <p:cNvPr id="41" name="Picture 40"/>
          <p:cNvPicPr>
            <a:picLocks noChangeAspect="1"/>
          </p:cNvPicPr>
          <p:nvPr/>
        </p:nvPicPr>
        <p:blipFill>
          <a:blip r:embed="rId5"/>
          <a:stretch>
            <a:fillRect/>
          </a:stretch>
        </p:blipFill>
        <p:spPr>
          <a:xfrm>
            <a:off x="9174408" y="2290734"/>
            <a:ext cx="444500" cy="266700"/>
          </a:xfrm>
          <a:prstGeom prst="rect">
            <a:avLst/>
          </a:prstGeom>
        </p:spPr>
      </p:pic>
      <p:sp>
        <p:nvSpPr>
          <p:cNvPr id="42" name="Rectangle 41"/>
          <p:cNvSpPr/>
          <p:nvPr/>
        </p:nvSpPr>
        <p:spPr>
          <a:xfrm>
            <a:off x="9307809" y="2122894"/>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43" name="Table 42"/>
          <p:cNvGraphicFramePr>
            <a:graphicFrameLocks noGrp="1"/>
          </p:cNvGraphicFramePr>
          <p:nvPr>
            <p:extLst>
              <p:ext uri="{D42A27DB-BD31-4B8C-83A1-F6EECF244321}">
                <p14:modId xmlns:p14="http://schemas.microsoft.com/office/powerpoint/2010/main" val="531177893"/>
              </p:ext>
            </p:extLst>
          </p:nvPr>
        </p:nvGraphicFramePr>
        <p:xfrm>
          <a:off x="9722123" y="2217113"/>
          <a:ext cx="759644" cy="21336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bg-BG" sz="1200" b="0" i="0" u="none" strike="noStrike" kern="1200" baseline="30000" dirty="0" smtClean="0">
                          <a:solidFill>
                            <a:schemeClr val="tx1"/>
                          </a:solidFill>
                          <a:latin typeface="+mn-lt"/>
                          <a:ea typeface="+mn-ea"/>
                          <a:cs typeface="+mn-cs"/>
                        </a:rPr>
                        <a:t>Преговори</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44" name="Table 43"/>
          <p:cNvGraphicFramePr>
            <a:graphicFrameLocks noGrp="1"/>
          </p:cNvGraphicFramePr>
          <p:nvPr>
            <p:extLst>
              <p:ext uri="{D42A27DB-BD31-4B8C-83A1-F6EECF244321}">
                <p14:modId xmlns:p14="http://schemas.microsoft.com/office/powerpoint/2010/main" val="3316789051"/>
              </p:ext>
            </p:extLst>
          </p:nvPr>
        </p:nvGraphicFramePr>
        <p:xfrm>
          <a:off x="9722123" y="3145251"/>
          <a:ext cx="759644" cy="27432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bg-BG" sz="1200" b="0" i="0" u="none" strike="noStrike" kern="1200" baseline="30000" dirty="0" smtClean="0">
                          <a:solidFill>
                            <a:schemeClr val="tx1"/>
                          </a:solidFill>
                          <a:latin typeface="+mn-lt"/>
                          <a:ea typeface="+mn-ea"/>
                          <a:cs typeface="+mn-cs"/>
                        </a:rPr>
                        <a:t>Ще</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платя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pic>
        <p:nvPicPr>
          <p:cNvPr id="45" name="Picture 44"/>
          <p:cNvPicPr>
            <a:picLocks noChangeAspect="1"/>
          </p:cNvPicPr>
          <p:nvPr/>
        </p:nvPicPr>
        <p:blipFill>
          <a:blip r:embed="rId8"/>
          <a:stretch>
            <a:fillRect/>
          </a:stretch>
        </p:blipFill>
        <p:spPr>
          <a:xfrm>
            <a:off x="9180758" y="3034570"/>
            <a:ext cx="431800" cy="406400"/>
          </a:xfrm>
          <a:prstGeom prst="rect">
            <a:avLst/>
          </a:prstGeom>
        </p:spPr>
      </p:pic>
      <p:sp>
        <p:nvSpPr>
          <p:cNvPr id="46" name="Rectangle 45"/>
          <p:cNvSpPr/>
          <p:nvPr/>
        </p:nvSpPr>
        <p:spPr>
          <a:xfrm>
            <a:off x="9302736" y="3055632"/>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graphicFrame>
        <p:nvGraphicFramePr>
          <p:cNvPr id="47" name="Table 46"/>
          <p:cNvGraphicFramePr>
            <a:graphicFrameLocks noGrp="1"/>
          </p:cNvGraphicFramePr>
          <p:nvPr>
            <p:extLst>
              <p:ext uri="{D42A27DB-BD31-4B8C-83A1-F6EECF244321}">
                <p14:modId xmlns:p14="http://schemas.microsoft.com/office/powerpoint/2010/main" val="1967343491"/>
              </p:ext>
            </p:extLst>
          </p:nvPr>
        </p:nvGraphicFramePr>
        <p:xfrm>
          <a:off x="8488151" y="3523695"/>
          <a:ext cx="1146030" cy="701040"/>
        </p:xfrm>
        <a:graphic>
          <a:graphicData uri="http://schemas.openxmlformats.org/drawingml/2006/table">
            <a:tbl>
              <a:tblPr/>
              <a:tblGrid>
                <a:gridCol w="1146030">
                  <a:extLst>
                    <a:ext uri="{9D8B030D-6E8A-4147-A177-3AD203B41FA5}">
                      <a16:colId xmlns:a16="http://schemas.microsoft.com/office/drawing/2014/main" xmlns="" val="20000"/>
                    </a:ext>
                  </a:extLst>
                </a:gridCol>
              </a:tblGrid>
              <a:tr h="347003">
                <a:tc>
                  <a:txBody>
                    <a:bodyPr/>
                    <a:lstStyle/>
                    <a:p>
                      <a:pPr rtl="0"/>
                      <a:r>
                        <a:rPr lang="bg-BG" sz="1200" b="0" i="0" u="none" strike="noStrike" kern="1200" baseline="30000" dirty="0" smtClean="0">
                          <a:solidFill>
                            <a:srgbClr val="A6A6A6"/>
                          </a:solidFill>
                          <a:latin typeface="+mn-lt"/>
                          <a:ea typeface="+mn-ea"/>
                          <a:cs typeface="+mn-cs"/>
                        </a:rPr>
                        <a:t>Преговори</a:t>
                      </a:r>
                      <a:endParaRPr lang="en-US" sz="1200" b="0" i="0" u="none" strike="noStrike" kern="1200" baseline="30000" dirty="0">
                        <a:solidFill>
                          <a:srgbClr val="A6A6A6"/>
                        </a:solidFill>
                        <a:latin typeface="+mn-lt"/>
                        <a:ea typeface="+mn-ea"/>
                        <a:cs typeface="+mn-cs"/>
                      </a:endParaRPr>
                    </a:p>
                    <a:p>
                      <a:pPr rtl="0"/>
                      <a:r>
                        <a:rPr lang="bg-BG" sz="1200" b="0" i="0" u="none" strike="noStrike" kern="1200" baseline="30000" dirty="0" smtClean="0">
                          <a:solidFill>
                            <a:srgbClr val="A6A6A6"/>
                          </a:solidFill>
                          <a:latin typeface="+mn-lt"/>
                          <a:ea typeface="+mn-ea"/>
                          <a:cs typeface="+mn-cs"/>
                        </a:rPr>
                        <a:t>Лесни</a:t>
                      </a:r>
                      <a:r>
                        <a:rPr lang="bg-BG" sz="1200" b="0" i="0" u="none" strike="noStrike" kern="1200" baseline="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условия на плащане</a:t>
                      </a:r>
                      <a:r>
                        <a:rPr lang="bg-BG" sz="1200" b="0" i="0" u="none" strike="noStrike" kern="1200" baseline="0" dirty="0" smtClean="0">
                          <a:solidFill>
                            <a:srgbClr val="A6A6A6"/>
                          </a:solidFill>
                          <a:latin typeface="+mn-lt"/>
                          <a:ea typeface="+mn-ea"/>
                          <a:cs typeface="+mn-cs"/>
                        </a:rPr>
                        <a:t> </a:t>
                      </a:r>
                      <a:r>
                        <a:rPr lang="bg-BG" sz="1200" b="0" i="0" u="none" strike="noStrike" kern="1200" baseline="30000" dirty="0" smtClean="0">
                          <a:solidFill>
                            <a:srgbClr val="A6A6A6"/>
                          </a:solidFill>
                          <a:latin typeface="+mn-lt"/>
                          <a:ea typeface="+mn-ea"/>
                          <a:cs typeface="+mn-cs"/>
                        </a:rPr>
                        <a:t>поискани от съда</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pic>
        <p:nvPicPr>
          <p:cNvPr id="48" name="Picture 47"/>
          <p:cNvPicPr>
            <a:picLocks noChangeAspect="1"/>
          </p:cNvPicPr>
          <p:nvPr/>
        </p:nvPicPr>
        <p:blipFill>
          <a:blip r:embed="rId7"/>
          <a:stretch>
            <a:fillRect/>
          </a:stretch>
        </p:blipFill>
        <p:spPr>
          <a:xfrm>
            <a:off x="5486954" y="3968962"/>
            <a:ext cx="266700" cy="381000"/>
          </a:xfrm>
          <a:prstGeom prst="rect">
            <a:avLst/>
          </a:prstGeom>
        </p:spPr>
      </p:pic>
      <p:sp>
        <p:nvSpPr>
          <p:cNvPr id="49" name="Rectangle 48"/>
          <p:cNvSpPr/>
          <p:nvPr/>
        </p:nvSpPr>
        <p:spPr>
          <a:xfrm>
            <a:off x="5647346" y="4051740"/>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graphicFrame>
        <p:nvGraphicFramePr>
          <p:cNvPr id="50" name="Table 49"/>
          <p:cNvGraphicFramePr>
            <a:graphicFrameLocks noGrp="1"/>
          </p:cNvGraphicFramePr>
          <p:nvPr>
            <p:extLst>
              <p:ext uri="{D42A27DB-BD31-4B8C-83A1-F6EECF244321}">
                <p14:modId xmlns:p14="http://schemas.microsoft.com/office/powerpoint/2010/main" val="4112204610"/>
              </p:ext>
            </p:extLst>
          </p:nvPr>
        </p:nvGraphicFramePr>
        <p:xfrm>
          <a:off x="5411636" y="4494092"/>
          <a:ext cx="1002939" cy="579120"/>
        </p:xfrm>
        <a:graphic>
          <a:graphicData uri="http://schemas.openxmlformats.org/drawingml/2006/table">
            <a:tbl>
              <a:tblPr/>
              <a:tblGrid>
                <a:gridCol w="1002939">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rgbClr val="A6A6A6"/>
                          </a:solidFill>
                          <a:latin typeface="+mn-lt"/>
                          <a:ea typeface="+mn-ea"/>
                          <a:cs typeface="+mn-cs"/>
                        </a:rPr>
                        <a:t>Аз знам защо другата страна неправилно счита, че е кредитор</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51" name="Rectangle 50"/>
          <p:cNvSpPr/>
          <p:nvPr/>
        </p:nvSpPr>
        <p:spPr>
          <a:xfrm>
            <a:off x="5308725" y="4242515"/>
            <a:ext cx="602870" cy="389850"/>
          </a:xfrm>
          <a:prstGeom prst="rect">
            <a:avLst/>
          </a:prstGeom>
        </p:spPr>
        <p:txBody>
          <a:bodyPr wrap="square">
            <a:spAutoFit/>
          </a:bodyPr>
          <a:lstStyle/>
          <a:p>
            <a:r>
              <a:rPr lang="en-US" baseline="30000" dirty="0">
                <a:solidFill>
                  <a:schemeClr val="bg1">
                    <a:lumMod val="65000"/>
                  </a:schemeClr>
                </a:solidFill>
              </a:rPr>
              <a:t>9</a:t>
            </a:r>
          </a:p>
        </p:txBody>
      </p:sp>
      <p:pic>
        <p:nvPicPr>
          <p:cNvPr id="52" name="Picture 51"/>
          <p:cNvPicPr>
            <a:picLocks noChangeAspect="1"/>
          </p:cNvPicPr>
          <p:nvPr/>
        </p:nvPicPr>
        <p:blipFill>
          <a:blip r:embed="rId9"/>
          <a:stretch>
            <a:fillRect/>
          </a:stretch>
        </p:blipFill>
        <p:spPr>
          <a:xfrm>
            <a:off x="5068736" y="5262911"/>
            <a:ext cx="342900" cy="457200"/>
          </a:xfrm>
          <a:prstGeom prst="rect">
            <a:avLst/>
          </a:prstGeom>
        </p:spPr>
      </p:pic>
      <p:sp>
        <p:nvSpPr>
          <p:cNvPr id="53" name="Rectangle 52"/>
          <p:cNvSpPr/>
          <p:nvPr/>
        </p:nvSpPr>
        <p:spPr>
          <a:xfrm>
            <a:off x="4895116" y="5381379"/>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pic>
        <p:nvPicPr>
          <p:cNvPr id="54" name="Picture 53"/>
          <p:cNvPicPr>
            <a:picLocks noChangeAspect="1"/>
          </p:cNvPicPr>
          <p:nvPr/>
        </p:nvPicPr>
        <p:blipFill>
          <a:blip r:embed="rId5"/>
          <a:stretch>
            <a:fillRect/>
          </a:stretch>
        </p:blipFill>
        <p:spPr>
          <a:xfrm rot="3581294">
            <a:off x="6489372" y="5204305"/>
            <a:ext cx="444500" cy="266700"/>
          </a:xfrm>
          <a:prstGeom prst="rect">
            <a:avLst/>
          </a:prstGeom>
        </p:spPr>
      </p:pic>
      <p:sp>
        <p:nvSpPr>
          <p:cNvPr id="55" name="Rectangle 54"/>
          <p:cNvSpPr/>
          <p:nvPr/>
        </p:nvSpPr>
        <p:spPr>
          <a:xfrm>
            <a:off x="6712380" y="5155189"/>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pic>
        <p:nvPicPr>
          <p:cNvPr id="56" name="Picture 55"/>
          <p:cNvPicPr>
            <a:picLocks noChangeAspect="1"/>
          </p:cNvPicPr>
          <p:nvPr/>
        </p:nvPicPr>
        <p:blipFill>
          <a:blip r:embed="rId10"/>
          <a:stretch>
            <a:fillRect/>
          </a:stretch>
        </p:blipFill>
        <p:spPr>
          <a:xfrm>
            <a:off x="4446695" y="3998125"/>
            <a:ext cx="346980" cy="1829533"/>
          </a:xfrm>
          <a:prstGeom prst="rect">
            <a:avLst/>
          </a:prstGeom>
        </p:spPr>
      </p:pic>
      <p:graphicFrame>
        <p:nvGraphicFramePr>
          <p:cNvPr id="57" name="Table 56"/>
          <p:cNvGraphicFramePr>
            <a:graphicFrameLocks noGrp="1"/>
          </p:cNvGraphicFramePr>
          <p:nvPr>
            <p:extLst>
              <p:ext uri="{D42A27DB-BD31-4B8C-83A1-F6EECF244321}">
                <p14:modId xmlns:p14="http://schemas.microsoft.com/office/powerpoint/2010/main" val="3057613733"/>
              </p:ext>
            </p:extLst>
          </p:nvPr>
        </p:nvGraphicFramePr>
        <p:xfrm>
          <a:off x="4717983" y="5885352"/>
          <a:ext cx="847268" cy="335280"/>
        </p:xfrm>
        <a:graphic>
          <a:graphicData uri="http://schemas.openxmlformats.org/drawingml/2006/table">
            <a:tbl>
              <a:tblPr/>
              <a:tblGrid>
                <a:gridCol w="847268">
                  <a:extLst>
                    <a:ext uri="{9D8B030D-6E8A-4147-A177-3AD203B41FA5}">
                      <a16:colId xmlns:a16="http://schemas.microsoft.com/office/drawing/2014/main" xmlns="" val="20000"/>
                    </a:ext>
                  </a:extLst>
                </a:gridCol>
              </a:tblGrid>
              <a:tr h="267677">
                <a:tc>
                  <a:txBody>
                    <a:bodyPr/>
                    <a:lstStyle/>
                    <a:p>
                      <a:pPr rtl="0"/>
                      <a:r>
                        <a:rPr lang="bg-BG" sz="1200" b="0" i="0" u="none" strike="noStrike" kern="1200" baseline="30000" dirty="0" smtClean="0">
                          <a:solidFill>
                            <a:srgbClr val="A6A6A6"/>
                          </a:solidFill>
                          <a:latin typeface="+mn-lt"/>
                          <a:ea typeface="+mn-ea"/>
                          <a:cs typeface="+mn-cs"/>
                        </a:rPr>
                        <a:t>Ще се свържа с другата страна</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58" name="Table 57"/>
          <p:cNvGraphicFramePr>
            <a:graphicFrameLocks noGrp="1"/>
          </p:cNvGraphicFramePr>
          <p:nvPr>
            <p:extLst>
              <p:ext uri="{D42A27DB-BD31-4B8C-83A1-F6EECF244321}">
                <p14:modId xmlns:p14="http://schemas.microsoft.com/office/powerpoint/2010/main" val="1410679824"/>
              </p:ext>
            </p:extLst>
          </p:nvPr>
        </p:nvGraphicFramePr>
        <p:xfrm>
          <a:off x="6366817" y="5596823"/>
          <a:ext cx="1129658" cy="499466"/>
        </p:xfrm>
        <a:graphic>
          <a:graphicData uri="http://schemas.openxmlformats.org/drawingml/2006/table">
            <a:tbl>
              <a:tblPr/>
              <a:tblGrid>
                <a:gridCol w="1129658">
                  <a:extLst>
                    <a:ext uri="{9D8B030D-6E8A-4147-A177-3AD203B41FA5}">
                      <a16:colId xmlns:a16="http://schemas.microsoft.com/office/drawing/2014/main" xmlns="" val="20000"/>
                    </a:ext>
                  </a:extLst>
                </a:gridCol>
              </a:tblGrid>
              <a:tr h="499466">
                <a:tc>
                  <a:txBody>
                    <a:bodyPr/>
                    <a:lstStyle/>
                    <a:p>
                      <a:pPr rtl="0"/>
                      <a:r>
                        <a:rPr lang="ru-RU" sz="1200" b="0" i="0" u="none" strike="noStrike" kern="1200" baseline="30000" dirty="0" smtClean="0">
                          <a:solidFill>
                            <a:schemeClr val="tx1"/>
                          </a:solidFill>
                          <a:latin typeface="+mn-lt"/>
                          <a:ea typeface="+mn-ea"/>
                          <a:cs typeface="+mn-cs"/>
                        </a:rPr>
                        <a:t>Другата страна има лична причина да иска нещо от мен</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sp>
        <p:nvSpPr>
          <p:cNvPr id="59" name="Rectangle 58"/>
          <p:cNvSpPr/>
          <p:nvPr/>
        </p:nvSpPr>
        <p:spPr>
          <a:xfrm>
            <a:off x="6282150" y="5350716"/>
            <a:ext cx="517615" cy="389850"/>
          </a:xfrm>
          <a:prstGeom prst="rect">
            <a:avLst/>
          </a:prstGeom>
        </p:spPr>
        <p:txBody>
          <a:bodyPr wrap="square">
            <a:spAutoFit/>
          </a:bodyPr>
          <a:lstStyle/>
          <a:p>
            <a:r>
              <a:rPr lang="en-US" baseline="30000" dirty="0">
                <a:solidFill>
                  <a:srgbClr val="77933C"/>
                </a:solidFill>
              </a:rPr>
              <a:t>10</a:t>
            </a:r>
          </a:p>
        </p:txBody>
      </p:sp>
      <p:pic>
        <p:nvPicPr>
          <p:cNvPr id="60" name="Picture 59"/>
          <p:cNvPicPr>
            <a:picLocks noChangeAspect="1"/>
          </p:cNvPicPr>
          <p:nvPr/>
        </p:nvPicPr>
        <p:blipFill>
          <a:blip r:embed="rId9"/>
          <a:stretch>
            <a:fillRect/>
          </a:stretch>
        </p:blipFill>
        <p:spPr>
          <a:xfrm>
            <a:off x="5952337" y="5801242"/>
            <a:ext cx="342900" cy="457200"/>
          </a:xfrm>
          <a:prstGeom prst="rect">
            <a:avLst/>
          </a:prstGeom>
        </p:spPr>
      </p:pic>
      <p:sp>
        <p:nvSpPr>
          <p:cNvPr id="61" name="Rectangle 60"/>
          <p:cNvSpPr/>
          <p:nvPr/>
        </p:nvSpPr>
        <p:spPr>
          <a:xfrm>
            <a:off x="5778717" y="5919710"/>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graphicFrame>
        <p:nvGraphicFramePr>
          <p:cNvPr id="62" name="Table 61"/>
          <p:cNvGraphicFramePr>
            <a:graphicFrameLocks noGrp="1"/>
          </p:cNvGraphicFramePr>
          <p:nvPr>
            <p:extLst>
              <p:ext uri="{D42A27DB-BD31-4B8C-83A1-F6EECF244321}">
                <p14:modId xmlns:p14="http://schemas.microsoft.com/office/powerpoint/2010/main" val="1419876133"/>
              </p:ext>
            </p:extLst>
          </p:nvPr>
        </p:nvGraphicFramePr>
        <p:xfrm>
          <a:off x="5690927" y="6351043"/>
          <a:ext cx="1444265" cy="579120"/>
        </p:xfrm>
        <a:graphic>
          <a:graphicData uri="http://schemas.openxmlformats.org/drawingml/2006/table">
            <a:tbl>
              <a:tblPr/>
              <a:tblGrid>
                <a:gridCol w="1444265">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rgbClr val="A6A6A6"/>
                          </a:solidFill>
                          <a:latin typeface="+mn-lt"/>
                          <a:ea typeface="+mn-ea"/>
                          <a:cs typeface="+mn-cs"/>
                        </a:rPr>
                        <a:t>Другата страна има различно разбиране / интерпретиране на фактите, на правата си</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63" name="Rectangle 62"/>
          <p:cNvSpPr/>
          <p:nvPr/>
        </p:nvSpPr>
        <p:spPr>
          <a:xfrm>
            <a:off x="5325072" y="6365397"/>
            <a:ext cx="602870" cy="389850"/>
          </a:xfrm>
          <a:prstGeom prst="rect">
            <a:avLst/>
          </a:prstGeom>
        </p:spPr>
        <p:txBody>
          <a:bodyPr wrap="square">
            <a:spAutoFit/>
          </a:bodyPr>
          <a:lstStyle/>
          <a:p>
            <a:r>
              <a:rPr lang="en-US" baseline="30000" dirty="0">
                <a:solidFill>
                  <a:schemeClr val="bg1">
                    <a:lumMod val="65000"/>
                  </a:schemeClr>
                </a:solidFill>
              </a:rPr>
              <a:t>11</a:t>
            </a:r>
          </a:p>
        </p:txBody>
      </p:sp>
      <p:pic>
        <p:nvPicPr>
          <p:cNvPr id="64" name="Picture 63"/>
          <p:cNvPicPr>
            <a:picLocks noChangeAspect="1"/>
          </p:cNvPicPr>
          <p:nvPr/>
        </p:nvPicPr>
        <p:blipFill>
          <a:blip r:embed="rId6"/>
          <a:stretch>
            <a:fillRect/>
          </a:stretch>
        </p:blipFill>
        <p:spPr>
          <a:xfrm rot="4987989">
            <a:off x="7603327" y="5703810"/>
            <a:ext cx="292100" cy="431800"/>
          </a:xfrm>
          <a:prstGeom prst="rect">
            <a:avLst/>
          </a:prstGeom>
        </p:spPr>
      </p:pic>
      <p:sp>
        <p:nvSpPr>
          <p:cNvPr id="65" name="Rectangle 64"/>
          <p:cNvSpPr/>
          <p:nvPr/>
        </p:nvSpPr>
        <p:spPr>
          <a:xfrm>
            <a:off x="7737325" y="5748894"/>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pic>
        <p:nvPicPr>
          <p:cNvPr id="66" name="Picture 65"/>
          <p:cNvPicPr>
            <a:picLocks noChangeAspect="1"/>
          </p:cNvPicPr>
          <p:nvPr/>
        </p:nvPicPr>
        <p:blipFill>
          <a:blip r:embed="rId6"/>
          <a:stretch>
            <a:fillRect/>
          </a:stretch>
        </p:blipFill>
        <p:spPr>
          <a:xfrm rot="4987989">
            <a:off x="7292099" y="6441628"/>
            <a:ext cx="292100" cy="431800"/>
          </a:xfrm>
          <a:prstGeom prst="rect">
            <a:avLst/>
          </a:prstGeom>
        </p:spPr>
      </p:pic>
      <p:sp>
        <p:nvSpPr>
          <p:cNvPr id="67" name="Rectangle 66"/>
          <p:cNvSpPr/>
          <p:nvPr/>
        </p:nvSpPr>
        <p:spPr>
          <a:xfrm>
            <a:off x="7411495" y="6539803"/>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68" name="Table 67"/>
          <p:cNvGraphicFramePr>
            <a:graphicFrameLocks noGrp="1"/>
          </p:cNvGraphicFramePr>
          <p:nvPr>
            <p:extLst>
              <p:ext uri="{D42A27DB-BD31-4B8C-83A1-F6EECF244321}">
                <p14:modId xmlns:p14="http://schemas.microsoft.com/office/powerpoint/2010/main" val="4040881486"/>
              </p:ext>
            </p:extLst>
          </p:nvPr>
        </p:nvGraphicFramePr>
        <p:xfrm>
          <a:off x="8105204" y="5857658"/>
          <a:ext cx="1027991" cy="518160"/>
        </p:xfrm>
        <a:graphic>
          <a:graphicData uri="http://schemas.openxmlformats.org/drawingml/2006/table">
            <a:tbl>
              <a:tblPr/>
              <a:tblGrid>
                <a:gridCol w="1027991">
                  <a:extLst>
                    <a:ext uri="{9D8B030D-6E8A-4147-A177-3AD203B41FA5}">
                      <a16:colId xmlns:a16="http://schemas.microsoft.com/office/drawing/2014/main" xmlns="" val="20000"/>
                    </a:ext>
                  </a:extLst>
                </a:gridCol>
              </a:tblGrid>
              <a:tr h="187998">
                <a:tc>
                  <a:txBody>
                    <a:bodyPr/>
                    <a:lstStyle/>
                    <a:p>
                      <a:pPr rtl="0"/>
                      <a:r>
                        <a:rPr lang="bg-BG" sz="1200" b="0" i="0" u="none" strike="noStrike" kern="1200" baseline="30000" dirty="0" smtClean="0">
                          <a:solidFill>
                            <a:schemeClr val="tx1"/>
                          </a:solidFill>
                          <a:latin typeface="+mn-lt"/>
                          <a:ea typeface="+mn-ea"/>
                          <a:cs typeface="+mn-cs"/>
                        </a:rPr>
                        <a:t>Ще</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използвам помиряване/</a:t>
                      </a:r>
                    </a:p>
                    <a:p>
                      <a:pPr rtl="0"/>
                      <a:r>
                        <a:rPr lang="bg-BG" sz="1200" b="0" i="0" u="none" strike="noStrike" kern="1200" baseline="30000" dirty="0" smtClean="0">
                          <a:solidFill>
                            <a:schemeClr val="tx1"/>
                          </a:solidFill>
                          <a:latin typeface="+mn-lt"/>
                          <a:ea typeface="+mn-ea"/>
                          <a:cs typeface="+mn-cs"/>
                        </a:rPr>
                        <a:t>медиация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69" name="Table 68"/>
          <p:cNvGraphicFramePr>
            <a:graphicFrameLocks noGrp="1"/>
          </p:cNvGraphicFramePr>
          <p:nvPr>
            <p:extLst>
              <p:ext uri="{D42A27DB-BD31-4B8C-83A1-F6EECF244321}">
                <p14:modId xmlns:p14="http://schemas.microsoft.com/office/powerpoint/2010/main" val="3480354606"/>
              </p:ext>
            </p:extLst>
          </p:nvPr>
        </p:nvGraphicFramePr>
        <p:xfrm>
          <a:off x="7843703" y="6539803"/>
          <a:ext cx="1110415" cy="518160"/>
        </p:xfrm>
        <a:graphic>
          <a:graphicData uri="http://schemas.openxmlformats.org/drawingml/2006/table">
            <a:tbl>
              <a:tblPr/>
              <a:tblGrid>
                <a:gridCol w="1110415">
                  <a:extLst>
                    <a:ext uri="{9D8B030D-6E8A-4147-A177-3AD203B41FA5}">
                      <a16:colId xmlns:a16="http://schemas.microsoft.com/office/drawing/2014/main" xmlns="" val="20000"/>
                    </a:ext>
                  </a:extLst>
                </a:gridCol>
              </a:tblGrid>
              <a:tr h="187998">
                <a:tc>
                  <a:txBody>
                    <a:bodyPr/>
                    <a:lstStyle/>
                    <a:p>
                      <a:pPr rtl="0"/>
                      <a:r>
                        <a:rPr lang="bg-BG" sz="1200" b="0" i="0" u="none" strike="noStrike" kern="1200" baseline="30000" dirty="0" smtClean="0">
                          <a:solidFill>
                            <a:schemeClr val="tx1"/>
                          </a:solidFill>
                          <a:latin typeface="+mn-lt"/>
                          <a:ea typeface="+mn-ea"/>
                          <a:cs typeface="+mn-cs"/>
                        </a:rPr>
                        <a:t>Експертна</a:t>
                      </a:r>
                      <a:r>
                        <a:rPr lang="bg-BG" sz="1200" b="0" i="0" u="none" strike="noStrike" kern="1200" baseline="0" dirty="0" smtClean="0">
                          <a:solidFill>
                            <a:schemeClr val="tx1"/>
                          </a:solidFill>
                          <a:latin typeface="+mn-lt"/>
                          <a:ea typeface="+mn-ea"/>
                          <a:cs typeface="+mn-cs"/>
                        </a:rPr>
                        <a:t> </a:t>
                      </a:r>
                      <a:r>
                        <a:rPr lang="bg-BG" sz="1200" b="0" i="0" u="none" strike="noStrike" kern="1200" baseline="30000" dirty="0" smtClean="0">
                          <a:solidFill>
                            <a:schemeClr val="tx1"/>
                          </a:solidFill>
                          <a:latin typeface="+mn-lt"/>
                          <a:ea typeface="+mn-ea"/>
                          <a:cs typeface="+mn-cs"/>
                        </a:rPr>
                        <a:t>оценка</a:t>
                      </a:r>
                      <a:endParaRPr lang="en-US" sz="1200" b="0" i="0" u="none" strike="noStrike" kern="1200" baseline="30000" dirty="0">
                        <a:solidFill>
                          <a:schemeClr val="tx1"/>
                        </a:solidFill>
                        <a:latin typeface="+mn-lt"/>
                        <a:ea typeface="+mn-ea"/>
                        <a:cs typeface="+mn-cs"/>
                      </a:endParaRPr>
                    </a:p>
                    <a:p>
                      <a:pPr rtl="0"/>
                      <a:r>
                        <a:rPr lang="bg-BG" sz="1200" b="0" i="0" u="none" strike="noStrike" kern="1200" baseline="30000" dirty="0" smtClean="0">
                          <a:solidFill>
                            <a:schemeClr val="tx1"/>
                          </a:solidFill>
                          <a:latin typeface="+mn-lt"/>
                          <a:ea typeface="+mn-ea"/>
                          <a:cs typeface="+mn-cs"/>
                        </a:rPr>
                        <a:t>Арбитраж/съдебно решение</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pic>
        <p:nvPicPr>
          <p:cNvPr id="70" name="Picture 69"/>
          <p:cNvPicPr>
            <a:picLocks noChangeAspect="1"/>
          </p:cNvPicPr>
          <p:nvPr/>
        </p:nvPicPr>
        <p:blipFill>
          <a:blip r:embed="rId11"/>
          <a:stretch>
            <a:fillRect/>
          </a:stretch>
        </p:blipFill>
        <p:spPr>
          <a:xfrm>
            <a:off x="4307006" y="3360695"/>
            <a:ext cx="444500" cy="266700"/>
          </a:xfrm>
          <a:prstGeom prst="rect">
            <a:avLst/>
          </a:prstGeom>
        </p:spPr>
      </p:pic>
      <p:sp>
        <p:nvSpPr>
          <p:cNvPr id="71" name="Rectangle 70"/>
          <p:cNvSpPr/>
          <p:nvPr/>
        </p:nvSpPr>
        <p:spPr>
          <a:xfrm>
            <a:off x="3731780" y="3145251"/>
            <a:ext cx="659592" cy="830997"/>
          </a:xfrm>
          <a:prstGeom prst="rect">
            <a:avLst/>
          </a:prstGeom>
        </p:spPr>
        <p:txBody>
          <a:bodyPr wrap="square">
            <a:spAutoFit/>
          </a:bodyPr>
          <a:lstStyle/>
          <a:p>
            <a:pPr algn="r"/>
            <a:r>
              <a:rPr lang="bg-BG" sz="1200" baseline="30000" dirty="0" smtClean="0">
                <a:solidFill>
                  <a:srgbClr val="008000"/>
                </a:solidFill>
              </a:rPr>
              <a:t>Да,</a:t>
            </a:r>
            <a:r>
              <a:rPr lang="bg-BG" sz="1200" dirty="0" smtClean="0">
                <a:solidFill>
                  <a:srgbClr val="008000"/>
                </a:solidFill>
              </a:rPr>
              <a:t> </a:t>
            </a:r>
            <a:r>
              <a:rPr lang="bg-BG" sz="1200" baseline="30000" dirty="0" smtClean="0">
                <a:solidFill>
                  <a:srgbClr val="008000"/>
                </a:solidFill>
              </a:rPr>
              <a:t>но другата страна и длъжника ми</a:t>
            </a:r>
            <a:r>
              <a:rPr lang="bg-BG" sz="1200" dirty="0" smtClean="0">
                <a:solidFill>
                  <a:srgbClr val="008000"/>
                </a:solidFill>
              </a:rPr>
              <a:t> </a:t>
            </a:r>
            <a:r>
              <a:rPr lang="bg-BG" sz="1200" baseline="30000" dirty="0">
                <a:solidFill>
                  <a:srgbClr val="008000"/>
                </a:solidFill>
              </a:rPr>
              <a:t>също</a:t>
            </a:r>
            <a:r>
              <a:rPr lang="bg-BG" sz="1200" dirty="0" smtClean="0">
                <a:solidFill>
                  <a:srgbClr val="008000"/>
                </a:solidFill>
              </a:rPr>
              <a:t> </a:t>
            </a:r>
            <a:endParaRPr lang="en-US" sz="1200" baseline="30000" dirty="0">
              <a:solidFill>
                <a:srgbClr val="008000"/>
              </a:solidFill>
            </a:endParaRPr>
          </a:p>
        </p:txBody>
      </p:sp>
      <p:graphicFrame>
        <p:nvGraphicFramePr>
          <p:cNvPr id="72" name="Table 71"/>
          <p:cNvGraphicFramePr>
            <a:graphicFrameLocks noGrp="1"/>
          </p:cNvGraphicFramePr>
          <p:nvPr>
            <p:extLst>
              <p:ext uri="{D42A27DB-BD31-4B8C-83A1-F6EECF244321}">
                <p14:modId xmlns:p14="http://schemas.microsoft.com/office/powerpoint/2010/main" val="420578659"/>
              </p:ext>
            </p:extLst>
          </p:nvPr>
        </p:nvGraphicFramePr>
        <p:xfrm>
          <a:off x="2706460" y="3271076"/>
          <a:ext cx="1019726" cy="57912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23450">
                <a:tc>
                  <a:txBody>
                    <a:bodyPr/>
                    <a:lstStyle/>
                    <a:p>
                      <a:pPr rtl="0"/>
                      <a:r>
                        <a:rPr lang="ru-RU" sz="1200" b="0" i="0" u="none" strike="noStrike" kern="1200" baseline="30000" dirty="0" smtClean="0">
                          <a:solidFill>
                            <a:schemeClr val="tx1"/>
                          </a:solidFill>
                          <a:latin typeface="+mn-lt"/>
                          <a:ea typeface="+mn-ea"/>
                          <a:cs typeface="+mn-cs"/>
                        </a:rPr>
                        <a:t>Всяка страна знае какво  дължи на  другата, кога и колко</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73" name="Rectangle 72"/>
          <p:cNvSpPr/>
          <p:nvPr/>
        </p:nvSpPr>
        <p:spPr>
          <a:xfrm>
            <a:off x="3330095" y="3017553"/>
            <a:ext cx="396091" cy="389850"/>
          </a:xfrm>
          <a:prstGeom prst="rect">
            <a:avLst/>
          </a:prstGeom>
        </p:spPr>
        <p:txBody>
          <a:bodyPr wrap="square">
            <a:spAutoFit/>
          </a:bodyPr>
          <a:lstStyle/>
          <a:p>
            <a:r>
              <a:rPr lang="en-US" baseline="30000" dirty="0">
                <a:solidFill>
                  <a:srgbClr val="008000"/>
                </a:solidFill>
              </a:rPr>
              <a:t>5</a:t>
            </a:r>
          </a:p>
        </p:txBody>
      </p:sp>
      <p:pic>
        <p:nvPicPr>
          <p:cNvPr id="76" name="Picture 75"/>
          <p:cNvPicPr>
            <a:picLocks noChangeAspect="1"/>
          </p:cNvPicPr>
          <p:nvPr/>
        </p:nvPicPr>
        <p:blipFill>
          <a:blip r:embed="rId12"/>
          <a:stretch>
            <a:fillRect/>
          </a:stretch>
        </p:blipFill>
        <p:spPr>
          <a:xfrm>
            <a:off x="2529386" y="2988885"/>
            <a:ext cx="399324" cy="239594"/>
          </a:xfrm>
          <a:prstGeom prst="rect">
            <a:avLst/>
          </a:prstGeom>
        </p:spPr>
      </p:pic>
      <p:pic>
        <p:nvPicPr>
          <p:cNvPr id="77" name="Picture 76"/>
          <p:cNvPicPr>
            <a:picLocks noChangeAspect="1"/>
          </p:cNvPicPr>
          <p:nvPr/>
        </p:nvPicPr>
        <p:blipFill>
          <a:blip r:embed="rId13"/>
          <a:stretch>
            <a:fillRect/>
          </a:stretch>
        </p:blipFill>
        <p:spPr>
          <a:xfrm>
            <a:off x="3078650" y="3923925"/>
            <a:ext cx="482600" cy="342900"/>
          </a:xfrm>
          <a:prstGeom prst="rect">
            <a:avLst/>
          </a:prstGeom>
        </p:spPr>
      </p:pic>
      <p:pic>
        <p:nvPicPr>
          <p:cNvPr id="79" name="Picture 78"/>
          <p:cNvPicPr>
            <a:picLocks noChangeAspect="1"/>
          </p:cNvPicPr>
          <p:nvPr/>
        </p:nvPicPr>
        <p:blipFill>
          <a:blip r:embed="rId14"/>
          <a:stretch>
            <a:fillRect/>
          </a:stretch>
        </p:blipFill>
        <p:spPr>
          <a:xfrm>
            <a:off x="2414221" y="3271305"/>
            <a:ext cx="228600" cy="736600"/>
          </a:xfrm>
          <a:prstGeom prst="rect">
            <a:avLst/>
          </a:prstGeom>
        </p:spPr>
      </p:pic>
      <p:pic>
        <p:nvPicPr>
          <p:cNvPr id="80" name="Picture 79"/>
          <p:cNvPicPr>
            <a:picLocks noChangeAspect="1"/>
          </p:cNvPicPr>
          <p:nvPr/>
        </p:nvPicPr>
        <p:blipFill>
          <a:blip r:embed="rId15"/>
          <a:stretch>
            <a:fillRect/>
          </a:stretch>
        </p:blipFill>
        <p:spPr>
          <a:xfrm>
            <a:off x="2104266" y="2261013"/>
            <a:ext cx="139700" cy="482600"/>
          </a:xfrm>
          <a:prstGeom prst="rect">
            <a:avLst/>
          </a:prstGeom>
        </p:spPr>
      </p:pic>
      <p:pic>
        <p:nvPicPr>
          <p:cNvPr id="81" name="Picture 80"/>
          <p:cNvPicPr>
            <a:picLocks noChangeAspect="1"/>
          </p:cNvPicPr>
          <p:nvPr/>
        </p:nvPicPr>
        <p:blipFill>
          <a:blip r:embed="rId16"/>
          <a:stretch>
            <a:fillRect/>
          </a:stretch>
        </p:blipFill>
        <p:spPr>
          <a:xfrm>
            <a:off x="1045245" y="2532373"/>
            <a:ext cx="698500" cy="165100"/>
          </a:xfrm>
          <a:prstGeom prst="rect">
            <a:avLst/>
          </a:prstGeom>
        </p:spPr>
      </p:pic>
      <p:pic>
        <p:nvPicPr>
          <p:cNvPr id="83" name="Picture 82"/>
          <p:cNvPicPr>
            <a:picLocks noChangeAspect="1"/>
          </p:cNvPicPr>
          <p:nvPr/>
        </p:nvPicPr>
        <p:blipFill>
          <a:blip r:embed="rId17"/>
          <a:stretch>
            <a:fillRect/>
          </a:stretch>
        </p:blipFill>
        <p:spPr>
          <a:xfrm>
            <a:off x="1159545" y="3540925"/>
            <a:ext cx="584200" cy="457200"/>
          </a:xfrm>
          <a:prstGeom prst="rect">
            <a:avLst/>
          </a:prstGeom>
        </p:spPr>
      </p:pic>
      <p:pic>
        <p:nvPicPr>
          <p:cNvPr id="87" name="Picture 86"/>
          <p:cNvPicPr>
            <a:picLocks noChangeAspect="1"/>
          </p:cNvPicPr>
          <p:nvPr/>
        </p:nvPicPr>
        <p:blipFill>
          <a:blip r:embed="rId18"/>
          <a:stretch>
            <a:fillRect/>
          </a:stretch>
        </p:blipFill>
        <p:spPr>
          <a:xfrm>
            <a:off x="956345" y="4746106"/>
            <a:ext cx="88900" cy="292100"/>
          </a:xfrm>
          <a:prstGeom prst="rect">
            <a:avLst/>
          </a:prstGeom>
        </p:spPr>
      </p:pic>
      <p:graphicFrame>
        <p:nvGraphicFramePr>
          <p:cNvPr id="88" name="Table 87"/>
          <p:cNvGraphicFramePr>
            <a:graphicFrameLocks noGrp="1"/>
          </p:cNvGraphicFramePr>
          <p:nvPr>
            <p:extLst>
              <p:ext uri="{D42A27DB-BD31-4B8C-83A1-F6EECF244321}">
                <p14:modId xmlns:p14="http://schemas.microsoft.com/office/powerpoint/2010/main" val="3716841983"/>
              </p:ext>
            </p:extLst>
          </p:nvPr>
        </p:nvGraphicFramePr>
        <p:xfrm>
          <a:off x="1618901" y="1970241"/>
          <a:ext cx="759644" cy="21336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bg-BG" sz="1200" b="0" i="0" u="none" strike="noStrike" kern="1200" baseline="30000" dirty="0" smtClean="0">
                          <a:solidFill>
                            <a:schemeClr val="tx1"/>
                          </a:solidFill>
                          <a:latin typeface="+mn-lt"/>
                          <a:ea typeface="+mn-ea"/>
                          <a:cs typeface="+mn-cs"/>
                        </a:rPr>
                        <a:t>Медиация</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sp>
        <p:nvSpPr>
          <p:cNvPr id="89" name="Rectangle 88"/>
          <p:cNvSpPr/>
          <p:nvPr/>
        </p:nvSpPr>
        <p:spPr>
          <a:xfrm>
            <a:off x="2600324" y="2893549"/>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sp>
        <p:nvSpPr>
          <p:cNvPr id="90" name="Rectangle 89"/>
          <p:cNvSpPr/>
          <p:nvPr/>
        </p:nvSpPr>
        <p:spPr>
          <a:xfrm>
            <a:off x="2926154" y="4013667"/>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graphicFrame>
        <p:nvGraphicFramePr>
          <p:cNvPr id="91" name="Table 90"/>
          <p:cNvGraphicFramePr>
            <a:graphicFrameLocks noGrp="1"/>
          </p:cNvGraphicFramePr>
          <p:nvPr>
            <p:extLst>
              <p:ext uri="{D42A27DB-BD31-4B8C-83A1-F6EECF244321}">
                <p14:modId xmlns:p14="http://schemas.microsoft.com/office/powerpoint/2010/main" val="2283434884"/>
              </p:ext>
            </p:extLst>
          </p:nvPr>
        </p:nvGraphicFramePr>
        <p:xfrm>
          <a:off x="1394495" y="2733771"/>
          <a:ext cx="1019726" cy="579120"/>
        </p:xfrm>
        <a:graphic>
          <a:graphicData uri="http://schemas.openxmlformats.org/drawingml/2006/table">
            <a:tbl>
              <a:tblPr/>
              <a:tblGrid>
                <a:gridCol w="1019726">
                  <a:extLst>
                    <a:ext uri="{9D8B030D-6E8A-4147-A177-3AD203B41FA5}">
                      <a16:colId xmlns:a16="http://schemas.microsoft.com/office/drawing/2014/main" xmlns="" val="20000"/>
                    </a:ext>
                  </a:extLst>
                </a:gridCol>
              </a:tblGrid>
              <a:tr h="423450">
                <a:tc>
                  <a:txBody>
                    <a:bodyPr/>
                    <a:lstStyle/>
                    <a:p>
                      <a:pPr rtl="0"/>
                      <a:r>
                        <a:rPr lang="ru-RU" sz="1200" b="0" i="0" u="none" strike="noStrike" kern="1200" baseline="30000" dirty="0" smtClean="0">
                          <a:solidFill>
                            <a:schemeClr val="tx1"/>
                          </a:solidFill>
                          <a:latin typeface="+mn-lt"/>
                          <a:ea typeface="+mn-ea"/>
                          <a:cs typeface="+mn-cs"/>
                        </a:rPr>
                        <a:t>Налице е лична / междуличностна причина за несъгласие</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noFill/>
                  </a:tcPr>
                </a:tc>
                <a:extLst>
                  <a:ext uri="{0D108BD9-81ED-4DB2-BD59-A6C34878D82A}">
                    <a16:rowId xmlns:a16="http://schemas.microsoft.com/office/drawing/2014/main" xmlns="" val="10000"/>
                  </a:ext>
                </a:extLst>
              </a:tr>
            </a:tbl>
          </a:graphicData>
        </a:graphic>
      </p:graphicFrame>
      <p:sp>
        <p:nvSpPr>
          <p:cNvPr id="92" name="Rectangle 91"/>
          <p:cNvSpPr/>
          <p:nvPr/>
        </p:nvSpPr>
        <p:spPr>
          <a:xfrm>
            <a:off x="1145649" y="2721891"/>
            <a:ext cx="396091" cy="389850"/>
          </a:xfrm>
          <a:prstGeom prst="rect">
            <a:avLst/>
          </a:prstGeom>
        </p:spPr>
        <p:txBody>
          <a:bodyPr wrap="square">
            <a:spAutoFit/>
          </a:bodyPr>
          <a:lstStyle/>
          <a:p>
            <a:r>
              <a:rPr lang="en-US" baseline="30000" dirty="0">
                <a:solidFill>
                  <a:srgbClr val="77933C"/>
                </a:solidFill>
              </a:rPr>
              <a:t>6</a:t>
            </a:r>
          </a:p>
        </p:txBody>
      </p:sp>
      <p:sp>
        <p:nvSpPr>
          <p:cNvPr id="93" name="Rectangle 92"/>
          <p:cNvSpPr/>
          <p:nvPr/>
        </p:nvSpPr>
        <p:spPr>
          <a:xfrm>
            <a:off x="1944111" y="2379942"/>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graphicFrame>
        <p:nvGraphicFramePr>
          <p:cNvPr id="94" name="Table 93"/>
          <p:cNvGraphicFramePr>
            <a:graphicFrameLocks noGrp="1"/>
          </p:cNvGraphicFramePr>
          <p:nvPr>
            <p:extLst>
              <p:ext uri="{D42A27DB-BD31-4B8C-83A1-F6EECF244321}">
                <p14:modId xmlns:p14="http://schemas.microsoft.com/office/powerpoint/2010/main" val="3253429659"/>
              </p:ext>
            </p:extLst>
          </p:nvPr>
        </p:nvGraphicFramePr>
        <p:xfrm>
          <a:off x="1998723" y="4102815"/>
          <a:ext cx="927431" cy="1066800"/>
        </p:xfrm>
        <a:graphic>
          <a:graphicData uri="http://schemas.openxmlformats.org/drawingml/2006/table">
            <a:tbl>
              <a:tblPr/>
              <a:tblGrid>
                <a:gridCol w="927431">
                  <a:extLst>
                    <a:ext uri="{9D8B030D-6E8A-4147-A177-3AD203B41FA5}">
                      <a16:colId xmlns:a16="http://schemas.microsoft.com/office/drawing/2014/main" xmlns="" val="20000"/>
                    </a:ext>
                  </a:extLst>
                </a:gridCol>
              </a:tblGrid>
              <a:tr h="347003">
                <a:tc>
                  <a:txBody>
                    <a:bodyPr/>
                    <a:lstStyle/>
                    <a:p>
                      <a:pPr rtl="0"/>
                      <a:r>
                        <a:rPr lang="bg-BG" sz="1200" b="0" i="0" u="none" strike="noStrike" kern="1200" baseline="30000" dirty="0" smtClean="0">
                          <a:solidFill>
                            <a:schemeClr val="bg1">
                              <a:lumMod val="65000"/>
                            </a:schemeClr>
                          </a:solidFill>
                          <a:latin typeface="+mn-lt"/>
                          <a:ea typeface="+mn-ea"/>
                          <a:cs typeface="+mn-cs"/>
                        </a:rPr>
                        <a:t>Организиране на среща за споделяне на информация</a:t>
                      </a:r>
                      <a:endParaRPr lang="en-US" sz="1200" b="0" i="0" u="none" strike="noStrike" kern="1200" baseline="30000" dirty="0">
                        <a:solidFill>
                          <a:schemeClr val="bg1">
                            <a:lumMod val="65000"/>
                          </a:schemeClr>
                        </a:solidFill>
                        <a:latin typeface="+mn-lt"/>
                        <a:ea typeface="+mn-ea"/>
                        <a:cs typeface="+mn-cs"/>
                      </a:endParaRPr>
                    </a:p>
                    <a:p>
                      <a:pPr rtl="0"/>
                      <a:r>
                        <a:rPr lang="bg-BG" sz="1200" b="0" i="0" u="none" strike="noStrike" kern="1200" baseline="30000" dirty="0" smtClean="0">
                          <a:solidFill>
                            <a:schemeClr val="bg1">
                              <a:lumMod val="65000"/>
                            </a:schemeClr>
                          </a:solidFill>
                          <a:latin typeface="+mn-lt"/>
                          <a:ea typeface="+mn-ea"/>
                          <a:cs typeface="+mn-cs"/>
                        </a:rPr>
                        <a:t>Техническо становище/</a:t>
                      </a:r>
                    </a:p>
                    <a:p>
                      <a:pPr rtl="0"/>
                      <a:r>
                        <a:rPr lang="bg-BG" sz="1200" b="0" i="0" u="none" strike="noStrike" kern="1200" baseline="30000" dirty="0" smtClean="0">
                          <a:solidFill>
                            <a:schemeClr val="bg1">
                              <a:lumMod val="65000"/>
                            </a:schemeClr>
                          </a:solidFill>
                          <a:latin typeface="+mn-lt"/>
                          <a:ea typeface="+mn-ea"/>
                          <a:cs typeface="+mn-cs"/>
                        </a:rPr>
                        <a:t>Правно становище</a:t>
                      </a:r>
                      <a:endParaRPr lang="bg-BG" sz="1200" b="0" i="0" u="none" strike="noStrike" kern="1200" baseline="30000" dirty="0">
                        <a:solidFill>
                          <a:schemeClr val="bg1">
                            <a:lumMod val="65000"/>
                          </a:schemeClr>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97" name="Rectangle 96"/>
          <p:cNvSpPr/>
          <p:nvPr/>
        </p:nvSpPr>
        <p:spPr>
          <a:xfrm>
            <a:off x="1094793" y="2335114"/>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sp>
        <p:nvSpPr>
          <p:cNvPr id="98" name="Rectangle 97"/>
          <p:cNvSpPr/>
          <p:nvPr/>
        </p:nvSpPr>
        <p:spPr>
          <a:xfrm>
            <a:off x="1287644" y="3948642"/>
            <a:ext cx="304991" cy="215444"/>
          </a:xfrm>
          <a:prstGeom prst="rect">
            <a:avLst/>
          </a:prstGeom>
        </p:spPr>
        <p:txBody>
          <a:bodyPr wrap="none">
            <a:spAutoFit/>
          </a:bodyPr>
          <a:lstStyle/>
          <a:p>
            <a:r>
              <a:rPr lang="bg-BG" sz="1200" baseline="30000" dirty="0" smtClean="0">
                <a:solidFill>
                  <a:schemeClr val="accent6">
                    <a:lumMod val="75000"/>
                  </a:schemeClr>
                </a:solidFill>
              </a:rPr>
              <a:t>Не</a:t>
            </a:r>
            <a:endParaRPr lang="en-US" sz="1200" baseline="30000" dirty="0">
              <a:solidFill>
                <a:schemeClr val="accent6">
                  <a:lumMod val="75000"/>
                </a:schemeClr>
              </a:solidFill>
            </a:endParaRPr>
          </a:p>
        </p:txBody>
      </p:sp>
      <p:graphicFrame>
        <p:nvGraphicFramePr>
          <p:cNvPr id="99" name="Table 98"/>
          <p:cNvGraphicFramePr>
            <a:graphicFrameLocks noGrp="1"/>
          </p:cNvGraphicFramePr>
          <p:nvPr>
            <p:extLst>
              <p:ext uri="{D42A27DB-BD31-4B8C-83A1-F6EECF244321}">
                <p14:modId xmlns:p14="http://schemas.microsoft.com/office/powerpoint/2010/main" val="336445867"/>
              </p:ext>
            </p:extLst>
          </p:nvPr>
        </p:nvGraphicFramePr>
        <p:xfrm>
          <a:off x="284405" y="2024403"/>
          <a:ext cx="823804" cy="335280"/>
        </p:xfrm>
        <a:graphic>
          <a:graphicData uri="http://schemas.openxmlformats.org/drawingml/2006/table">
            <a:tbl>
              <a:tblPr/>
              <a:tblGrid>
                <a:gridCol w="823804">
                  <a:extLst>
                    <a:ext uri="{9D8B030D-6E8A-4147-A177-3AD203B41FA5}">
                      <a16:colId xmlns:a16="http://schemas.microsoft.com/office/drawing/2014/main" xmlns="" val="20000"/>
                    </a:ext>
                  </a:extLst>
                </a:gridCol>
              </a:tblGrid>
              <a:tr h="187998">
                <a:tc>
                  <a:txBody>
                    <a:bodyPr/>
                    <a:lstStyle/>
                    <a:p>
                      <a:pPr rtl="0"/>
                      <a:r>
                        <a:rPr lang="bg-BG" sz="1200" b="0" i="0" u="none" strike="noStrike" kern="1200" baseline="30000" dirty="0" smtClean="0">
                          <a:solidFill>
                            <a:schemeClr val="tx1"/>
                          </a:solidFill>
                          <a:latin typeface="+mn-lt"/>
                          <a:ea typeface="+mn-ea"/>
                          <a:cs typeface="+mn-cs"/>
                        </a:rPr>
                        <a:t>Преговори/</a:t>
                      </a:r>
                    </a:p>
                    <a:p>
                      <a:pPr rtl="0"/>
                      <a:r>
                        <a:rPr lang="bg-BG" sz="1200" b="0" i="0" u="none" strike="noStrike" kern="1200" baseline="30000" dirty="0" smtClean="0">
                          <a:solidFill>
                            <a:schemeClr val="tx1"/>
                          </a:solidFill>
                          <a:latin typeface="+mn-lt"/>
                          <a:ea typeface="+mn-ea"/>
                          <a:cs typeface="+mn-cs"/>
                        </a:rPr>
                        <a:t>помирение</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100" name="Table 99"/>
          <p:cNvGraphicFramePr>
            <a:graphicFrameLocks noGrp="1"/>
          </p:cNvGraphicFramePr>
          <p:nvPr>
            <p:extLst>
              <p:ext uri="{D42A27DB-BD31-4B8C-83A1-F6EECF244321}">
                <p14:modId xmlns:p14="http://schemas.microsoft.com/office/powerpoint/2010/main" val="1000265337"/>
              </p:ext>
            </p:extLst>
          </p:nvPr>
        </p:nvGraphicFramePr>
        <p:xfrm>
          <a:off x="284405" y="5148726"/>
          <a:ext cx="759644" cy="457200"/>
        </p:xfrm>
        <a:graphic>
          <a:graphicData uri="http://schemas.openxmlformats.org/drawingml/2006/table">
            <a:tbl>
              <a:tblPr/>
              <a:tblGrid>
                <a:gridCol w="759644">
                  <a:extLst>
                    <a:ext uri="{9D8B030D-6E8A-4147-A177-3AD203B41FA5}">
                      <a16:colId xmlns:a16="http://schemas.microsoft.com/office/drawing/2014/main" xmlns="" val="20000"/>
                    </a:ext>
                  </a:extLst>
                </a:gridCol>
              </a:tblGrid>
              <a:tr h="187998">
                <a:tc>
                  <a:txBody>
                    <a:bodyPr/>
                    <a:lstStyle/>
                    <a:p>
                      <a:pPr rtl="0"/>
                      <a:r>
                        <a:rPr lang="bg-BG" sz="1200" b="0" i="0" u="none" strike="noStrike" kern="1200" baseline="30000" dirty="0" smtClean="0">
                          <a:solidFill>
                            <a:schemeClr val="tx1"/>
                          </a:solidFill>
                          <a:latin typeface="+mn-lt"/>
                          <a:ea typeface="+mn-ea"/>
                          <a:cs typeface="+mn-cs"/>
                        </a:rPr>
                        <a:t>Арбитраж/</a:t>
                      </a:r>
                    </a:p>
                    <a:p>
                      <a:pPr rtl="0"/>
                      <a:r>
                        <a:rPr lang="bg-BG" sz="1200" b="0" i="0" u="none" strike="noStrike" kern="1200" baseline="30000" dirty="0" smtClean="0">
                          <a:solidFill>
                            <a:schemeClr val="tx1"/>
                          </a:solidFill>
                          <a:latin typeface="+mn-lt"/>
                          <a:ea typeface="+mn-ea"/>
                          <a:cs typeface="+mn-cs"/>
                        </a:rPr>
                        <a:t>Съдебно решение</a:t>
                      </a:r>
                      <a:endParaRPr lang="en-US" sz="1200" b="0" i="0" u="none" strike="noStrike" kern="1200" baseline="30000" dirty="0">
                        <a:solidFill>
                          <a:schemeClr val="tx1"/>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solidFill>
                      <a:schemeClr val="tx2">
                        <a:lumMod val="40000"/>
                        <a:lumOff val="60000"/>
                      </a:schemeClr>
                    </a:solidFill>
                  </a:tcPr>
                </a:tc>
                <a:extLst>
                  <a:ext uri="{0D108BD9-81ED-4DB2-BD59-A6C34878D82A}">
                    <a16:rowId xmlns:a16="http://schemas.microsoft.com/office/drawing/2014/main" xmlns="" val="10000"/>
                  </a:ext>
                </a:extLst>
              </a:tr>
            </a:tbl>
          </a:graphicData>
        </a:graphic>
      </p:graphicFrame>
      <p:graphicFrame>
        <p:nvGraphicFramePr>
          <p:cNvPr id="101" name="Table 100"/>
          <p:cNvGraphicFramePr>
            <a:graphicFrameLocks noGrp="1"/>
          </p:cNvGraphicFramePr>
          <p:nvPr>
            <p:extLst>
              <p:ext uri="{D42A27DB-BD31-4B8C-83A1-F6EECF244321}">
                <p14:modId xmlns:p14="http://schemas.microsoft.com/office/powerpoint/2010/main" val="3997264381"/>
              </p:ext>
            </p:extLst>
          </p:nvPr>
        </p:nvGraphicFramePr>
        <p:xfrm>
          <a:off x="348565" y="2819466"/>
          <a:ext cx="746226" cy="822960"/>
        </p:xfrm>
        <a:graphic>
          <a:graphicData uri="http://schemas.openxmlformats.org/drawingml/2006/table">
            <a:tbl>
              <a:tblPr/>
              <a:tblGrid>
                <a:gridCol w="746226">
                  <a:extLst>
                    <a:ext uri="{9D8B030D-6E8A-4147-A177-3AD203B41FA5}">
                      <a16:colId xmlns:a16="http://schemas.microsoft.com/office/drawing/2014/main" xmlns="" val="20000"/>
                    </a:ext>
                  </a:extLst>
                </a:gridCol>
              </a:tblGrid>
              <a:tr h="347003">
                <a:tc>
                  <a:txBody>
                    <a:bodyPr/>
                    <a:lstStyle/>
                    <a:p>
                      <a:pPr rtl="0"/>
                      <a:r>
                        <a:rPr lang="ru-RU" sz="1200" b="0" i="0" u="none" strike="noStrike" kern="1200" baseline="30000" dirty="0" smtClean="0">
                          <a:solidFill>
                            <a:srgbClr val="A6A6A6"/>
                          </a:solidFill>
                          <a:latin typeface="+mn-lt"/>
                          <a:ea typeface="+mn-ea"/>
                          <a:cs typeface="+mn-cs"/>
                        </a:rPr>
                        <a:t>Има материална / финансова пречка за решаване на спора</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graphicFrame>
        <p:nvGraphicFramePr>
          <p:cNvPr id="102" name="Table 101"/>
          <p:cNvGraphicFramePr>
            <a:graphicFrameLocks noGrp="1"/>
          </p:cNvGraphicFramePr>
          <p:nvPr>
            <p:extLst>
              <p:ext uri="{D42A27DB-BD31-4B8C-83A1-F6EECF244321}">
                <p14:modId xmlns:p14="http://schemas.microsoft.com/office/powerpoint/2010/main" val="949485729"/>
              </p:ext>
            </p:extLst>
          </p:nvPr>
        </p:nvGraphicFramePr>
        <p:xfrm>
          <a:off x="425198" y="3934500"/>
          <a:ext cx="669595" cy="559592"/>
        </p:xfrm>
        <a:graphic>
          <a:graphicData uri="http://schemas.openxmlformats.org/drawingml/2006/table">
            <a:tbl>
              <a:tblPr/>
              <a:tblGrid>
                <a:gridCol w="669595">
                  <a:extLst>
                    <a:ext uri="{9D8B030D-6E8A-4147-A177-3AD203B41FA5}">
                      <a16:colId xmlns:a16="http://schemas.microsoft.com/office/drawing/2014/main" xmlns="" val="20000"/>
                    </a:ext>
                  </a:extLst>
                </a:gridCol>
              </a:tblGrid>
              <a:tr h="559592">
                <a:tc>
                  <a:txBody>
                    <a:bodyPr/>
                    <a:lstStyle/>
                    <a:p>
                      <a:pPr rtl="0"/>
                      <a:r>
                        <a:rPr lang="ru-RU" sz="1200" b="0" i="0" u="none" strike="noStrike" kern="1200" baseline="30000" dirty="0" smtClean="0">
                          <a:solidFill>
                            <a:srgbClr val="A6A6A6"/>
                          </a:solidFill>
                          <a:latin typeface="+mn-lt"/>
                          <a:ea typeface="+mn-ea"/>
                          <a:cs typeface="+mn-cs"/>
                        </a:rPr>
                        <a:t>Спорът е принципен</a:t>
                      </a:r>
                      <a:endParaRPr lang="en-US" sz="1200" b="0" i="0" u="none" strike="noStrike" kern="1200" baseline="30000" dirty="0">
                        <a:solidFill>
                          <a:srgbClr val="A6A6A6"/>
                        </a:solidFill>
                        <a:latin typeface="+mn-lt"/>
                        <a:ea typeface="+mn-ea"/>
                        <a:cs typeface="+mn-cs"/>
                      </a:endParaRPr>
                    </a:p>
                  </a:txBody>
                  <a:tcPr>
                    <a:lnL w="12700" cap="flat" cmpd="sng" algn="ctr">
                      <a:solidFill>
                        <a:srgbClr val="1F497D">
                          <a:lumMod val="60000"/>
                          <a:lumOff val="40000"/>
                        </a:srgbClr>
                      </a:solidFill>
                      <a:prstDash val="sysDot"/>
                      <a:round/>
                      <a:headEnd type="none" w="med" len="med"/>
                      <a:tailEnd type="none" w="med" len="med"/>
                    </a:lnL>
                    <a:lnR w="12700" cap="flat" cmpd="sng" algn="ctr">
                      <a:solidFill>
                        <a:srgbClr val="1F497D">
                          <a:lumMod val="60000"/>
                          <a:lumOff val="40000"/>
                        </a:srgbClr>
                      </a:solidFill>
                      <a:prstDash val="sysDot"/>
                      <a:round/>
                      <a:headEnd type="none" w="med" len="med"/>
                      <a:tailEnd type="none" w="med" len="med"/>
                    </a:lnR>
                    <a:lnT w="12700" cap="flat" cmpd="sng" algn="ctr">
                      <a:solidFill>
                        <a:srgbClr val="1F497D">
                          <a:lumMod val="60000"/>
                          <a:lumOff val="40000"/>
                        </a:srgbClr>
                      </a:solidFill>
                      <a:prstDash val="sysDot"/>
                      <a:round/>
                      <a:headEnd type="none" w="med" len="med"/>
                      <a:tailEnd type="none" w="med" len="med"/>
                    </a:lnT>
                    <a:lnB w="12700" cap="flat" cmpd="sng" algn="ctr">
                      <a:solidFill>
                        <a:srgbClr val="1F497D">
                          <a:lumMod val="60000"/>
                          <a:lumOff val="40000"/>
                        </a:srgbClr>
                      </a:solidFill>
                      <a:prstDash val="sysDot"/>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03" name="Rectangle 102"/>
          <p:cNvSpPr/>
          <p:nvPr/>
        </p:nvSpPr>
        <p:spPr>
          <a:xfrm>
            <a:off x="542779" y="2593567"/>
            <a:ext cx="602870" cy="389850"/>
          </a:xfrm>
          <a:prstGeom prst="rect">
            <a:avLst/>
          </a:prstGeom>
        </p:spPr>
        <p:txBody>
          <a:bodyPr wrap="square">
            <a:spAutoFit/>
          </a:bodyPr>
          <a:lstStyle/>
          <a:p>
            <a:r>
              <a:rPr lang="en-US" baseline="30000" dirty="0">
                <a:solidFill>
                  <a:schemeClr val="bg1">
                    <a:lumMod val="65000"/>
                  </a:schemeClr>
                </a:solidFill>
              </a:rPr>
              <a:t>7</a:t>
            </a:r>
          </a:p>
        </p:txBody>
      </p:sp>
      <p:sp>
        <p:nvSpPr>
          <p:cNvPr id="104" name="Rectangle 103"/>
          <p:cNvSpPr/>
          <p:nvPr/>
        </p:nvSpPr>
        <p:spPr>
          <a:xfrm>
            <a:off x="467819" y="4805282"/>
            <a:ext cx="400926" cy="389850"/>
          </a:xfrm>
          <a:prstGeom prst="rect">
            <a:avLst/>
          </a:prstGeom>
        </p:spPr>
        <p:txBody>
          <a:bodyPr wrap="square">
            <a:spAutoFit/>
          </a:bodyPr>
          <a:lstStyle/>
          <a:p>
            <a:r>
              <a:rPr lang="en-US" baseline="30000" dirty="0">
                <a:solidFill>
                  <a:schemeClr val="bg1">
                    <a:lumMod val="65000"/>
                  </a:schemeClr>
                </a:solidFill>
              </a:rPr>
              <a:t>8</a:t>
            </a:r>
          </a:p>
        </p:txBody>
      </p:sp>
      <p:sp>
        <p:nvSpPr>
          <p:cNvPr id="105" name="Rectangle 104"/>
          <p:cNvSpPr/>
          <p:nvPr/>
        </p:nvSpPr>
        <p:spPr>
          <a:xfrm>
            <a:off x="962194" y="4843082"/>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pic>
        <p:nvPicPr>
          <p:cNvPr id="107" name="Picture 106"/>
          <p:cNvPicPr>
            <a:picLocks noChangeAspect="1"/>
          </p:cNvPicPr>
          <p:nvPr/>
        </p:nvPicPr>
        <p:blipFill>
          <a:blip r:embed="rId19"/>
          <a:stretch>
            <a:fillRect/>
          </a:stretch>
        </p:blipFill>
        <p:spPr>
          <a:xfrm>
            <a:off x="425198" y="2462736"/>
            <a:ext cx="127000" cy="279400"/>
          </a:xfrm>
          <a:prstGeom prst="rect">
            <a:avLst/>
          </a:prstGeom>
        </p:spPr>
      </p:pic>
      <p:sp>
        <p:nvSpPr>
          <p:cNvPr id="108" name="Rectangle 107"/>
          <p:cNvSpPr/>
          <p:nvPr/>
        </p:nvSpPr>
        <p:spPr>
          <a:xfrm>
            <a:off x="409561" y="2390102"/>
            <a:ext cx="300082" cy="215444"/>
          </a:xfrm>
          <a:prstGeom prst="rect">
            <a:avLst/>
          </a:prstGeom>
        </p:spPr>
        <p:txBody>
          <a:bodyPr wrap="none">
            <a:spAutoFit/>
          </a:bodyPr>
          <a:lstStyle/>
          <a:p>
            <a:r>
              <a:rPr lang="bg-BG" sz="1200" baseline="30000" dirty="0" smtClean="0">
                <a:solidFill>
                  <a:schemeClr val="accent3">
                    <a:lumMod val="75000"/>
                  </a:schemeClr>
                </a:solidFill>
              </a:rPr>
              <a:t>Да</a:t>
            </a:r>
            <a:endParaRPr lang="en-US" sz="1200" baseline="30000" dirty="0">
              <a:solidFill>
                <a:schemeClr val="accent3">
                  <a:lumMod val="75000"/>
                </a:schemeClr>
              </a:solidFill>
            </a:endParaRPr>
          </a:p>
        </p:txBody>
      </p:sp>
      <p:pic>
        <p:nvPicPr>
          <p:cNvPr id="109" name="Picture 108"/>
          <p:cNvPicPr>
            <a:picLocks noChangeAspect="1"/>
          </p:cNvPicPr>
          <p:nvPr/>
        </p:nvPicPr>
        <p:blipFill>
          <a:blip r:embed="rId20"/>
          <a:stretch>
            <a:fillRect/>
          </a:stretch>
        </p:blipFill>
        <p:spPr>
          <a:xfrm>
            <a:off x="2998143" y="3900551"/>
            <a:ext cx="1688403" cy="764747"/>
          </a:xfrm>
          <a:prstGeom prst="rect">
            <a:avLst/>
          </a:prstGeom>
        </p:spPr>
      </p:pic>
      <p:sp>
        <p:nvSpPr>
          <p:cNvPr id="110" name="Rectangle 109"/>
          <p:cNvSpPr/>
          <p:nvPr/>
        </p:nvSpPr>
        <p:spPr>
          <a:xfrm>
            <a:off x="877220" y="7277022"/>
            <a:ext cx="2528847" cy="7109639"/>
          </a:xfrm>
          <a:prstGeom prst="rect">
            <a:avLst/>
          </a:prstGeom>
        </p:spPr>
        <p:txBody>
          <a:bodyPr wrap="square">
            <a:spAutoFit/>
          </a:bodyPr>
          <a:lstStyle/>
          <a:p>
            <a:r>
              <a:rPr lang="ru-RU" sz="1600" b="1" baseline="30000" dirty="0" smtClean="0">
                <a:solidFill>
                  <a:schemeClr val="tx2">
                    <a:lumMod val="60000"/>
                    <a:lumOff val="40000"/>
                  </a:schemeClr>
                </a:solidFill>
              </a:rPr>
              <a:t>Разглеждане </a:t>
            </a:r>
            <a:r>
              <a:rPr lang="ru-RU" sz="1600" b="1" baseline="30000" dirty="0">
                <a:solidFill>
                  <a:schemeClr val="tx2">
                    <a:lumMod val="60000"/>
                    <a:lumOff val="40000"/>
                  </a:schemeClr>
                </a:solidFill>
              </a:rPr>
              <a:t>схемата за решенията (ответник) - разрешаване на спорове</a:t>
            </a:r>
          </a:p>
          <a:p>
            <a:endParaRPr lang="en-US" sz="1200" baseline="30000" dirty="0"/>
          </a:p>
          <a:p>
            <a:r>
              <a:rPr lang="ru-RU" sz="1200" b="1" baseline="30000" dirty="0">
                <a:solidFill>
                  <a:srgbClr val="558ED5"/>
                </a:solidFill>
              </a:rPr>
              <a:t>Насочване вниманието на </a:t>
            </a:r>
            <a:r>
              <a:rPr lang="ru-RU" sz="1200" b="1" baseline="30000" dirty="0" smtClean="0">
                <a:solidFill>
                  <a:srgbClr val="558ED5"/>
                </a:solidFill>
              </a:rPr>
              <a:t>консултантите/обучителите</a:t>
            </a:r>
            <a:endParaRPr lang="ru-RU" sz="1200" b="1" baseline="30000" dirty="0">
              <a:solidFill>
                <a:srgbClr val="558ED5"/>
              </a:solidFill>
            </a:endParaRPr>
          </a:p>
          <a:p>
            <a:r>
              <a:rPr lang="ru-RU" sz="1200" b="1" baseline="30000" dirty="0">
                <a:solidFill>
                  <a:srgbClr val="558ED5"/>
                </a:solidFill>
              </a:rPr>
              <a:t>Схемата за решенията е проектирана като </a:t>
            </a:r>
            <a:r>
              <a:rPr lang="bg-BG" sz="1200" b="1" baseline="30000" dirty="0">
                <a:solidFill>
                  <a:srgbClr val="558ED5"/>
                </a:solidFill>
              </a:rPr>
              <a:t>поредица </a:t>
            </a:r>
            <a:r>
              <a:rPr lang="ru-RU" sz="1200" b="1" baseline="30000" dirty="0">
                <a:solidFill>
                  <a:srgbClr val="558ED5"/>
                </a:solidFill>
              </a:rPr>
              <a:t>от </a:t>
            </a:r>
            <a:r>
              <a:rPr lang="ru-RU" sz="1200" b="1" baseline="30000" dirty="0">
                <a:solidFill>
                  <a:srgbClr val="558ED5"/>
                </a:solidFill>
              </a:rPr>
              <a:t>въпроси, предназначени за </a:t>
            </a:r>
            <a:r>
              <a:rPr lang="ru-RU" sz="1200" b="1" baseline="30000" dirty="0">
                <a:solidFill>
                  <a:srgbClr val="558ED5"/>
                </a:solidFill>
              </a:rPr>
              <a:t>подпомагане </a:t>
            </a:r>
            <a:r>
              <a:rPr lang="ru-RU" sz="1200" b="1" baseline="30000" dirty="0">
                <a:solidFill>
                  <a:srgbClr val="558ED5"/>
                </a:solidFill>
              </a:rPr>
              <a:t>на </a:t>
            </a:r>
            <a:r>
              <a:rPr lang="ru-RU" sz="1200" b="1" baseline="30000" dirty="0">
                <a:solidFill>
                  <a:srgbClr val="558ED5"/>
                </a:solidFill>
              </a:rPr>
              <a:t>предприемач </a:t>
            </a:r>
            <a:r>
              <a:rPr lang="ru-RU" sz="1200" b="1" baseline="30000" dirty="0">
                <a:solidFill>
                  <a:srgbClr val="558ED5"/>
                </a:solidFill>
              </a:rPr>
              <a:t>при разрешаванетo на спорове. Въпросите позволяват идентифицирането на елементите, необходими за решението и в зависимост от отговорите </a:t>
            </a:r>
            <a:r>
              <a:rPr lang="ru-RU" sz="1200" b="1" baseline="30000" dirty="0">
                <a:solidFill>
                  <a:srgbClr val="558ED5"/>
                </a:solidFill>
              </a:rPr>
              <a:t>се </a:t>
            </a:r>
            <a:r>
              <a:rPr lang="ru-RU" sz="1200" b="1" baseline="30000" dirty="0">
                <a:solidFill>
                  <a:srgbClr val="558ED5"/>
                </a:solidFill>
              </a:rPr>
              <a:t>предлагат</a:t>
            </a:r>
            <a:r>
              <a:rPr lang="ru-RU" sz="1200" b="1" baseline="30000" dirty="0">
                <a:solidFill>
                  <a:srgbClr val="558ED5"/>
                </a:solidFill>
              </a:rPr>
              <a:t> подходящи </a:t>
            </a:r>
            <a:r>
              <a:rPr lang="ru-RU" sz="1200" b="1" baseline="30000" dirty="0">
                <a:solidFill>
                  <a:srgbClr val="558ED5"/>
                </a:solidFill>
              </a:rPr>
              <a:t>методи за решение.</a:t>
            </a:r>
          </a:p>
          <a:p>
            <a:endParaRPr lang="en-US" sz="1200" baseline="30000" dirty="0"/>
          </a:p>
          <a:p>
            <a:endParaRPr lang="en-US" sz="1200" baseline="30000" dirty="0"/>
          </a:p>
          <a:p>
            <a:r>
              <a:rPr lang="bg-BG" sz="1600" baseline="30000" dirty="0">
                <a:solidFill>
                  <a:schemeClr val="accent3">
                    <a:lumMod val="75000"/>
                  </a:schemeClr>
                </a:solidFill>
              </a:rPr>
              <a:t>Аз съм </a:t>
            </a:r>
            <a:r>
              <a:rPr lang="bg-BG" sz="1600" baseline="30000" dirty="0" smtClean="0">
                <a:solidFill>
                  <a:schemeClr val="accent3">
                    <a:lumMod val="75000"/>
                  </a:schemeClr>
                </a:solidFill>
              </a:rPr>
              <a:t>длъжника </a:t>
            </a:r>
            <a:endParaRPr lang="bg-BG" sz="1600" baseline="30000" dirty="0">
              <a:solidFill>
                <a:schemeClr val="accent3">
                  <a:lumMod val="75000"/>
                </a:schemeClr>
              </a:solidFill>
            </a:endParaRPr>
          </a:p>
          <a:p>
            <a:r>
              <a:rPr lang="en-US" sz="1200" baseline="30000" dirty="0" smtClean="0"/>
              <a:t/>
            </a:r>
            <a:br>
              <a:rPr lang="en-US" sz="1200" baseline="30000" dirty="0" smtClean="0"/>
            </a:br>
            <a:r>
              <a:rPr lang="en-US" sz="1600" baseline="30000" dirty="0" smtClean="0">
                <a:solidFill>
                  <a:srgbClr val="77933C"/>
                </a:solidFill>
              </a:rPr>
              <a:t>1 - </a:t>
            </a:r>
            <a:r>
              <a:rPr lang="ru-RU" sz="1600" baseline="30000" dirty="0">
                <a:solidFill>
                  <a:srgbClr val="77933C"/>
                </a:solidFill>
              </a:rPr>
              <a:t>Дължа нищо? Дали съм извършил нещо неправилно? несъответствие? грешка</a:t>
            </a:r>
            <a:r>
              <a:rPr lang="ru-RU" sz="1600" baseline="30000" dirty="0" smtClean="0">
                <a:solidFill>
                  <a:srgbClr val="77933C"/>
                </a:solidFill>
              </a:rPr>
              <a:t>?</a:t>
            </a:r>
            <a:endParaRPr lang="bg-BG" sz="1600" baseline="30000" dirty="0" smtClean="0">
              <a:solidFill>
                <a:srgbClr val="77933C"/>
              </a:solidFill>
            </a:endParaRPr>
          </a:p>
          <a:p>
            <a:endParaRPr lang="en-US" sz="1200" baseline="30000" dirty="0"/>
          </a:p>
          <a:p>
            <a:r>
              <a:rPr lang="ru-RU" sz="1200" baseline="30000" dirty="0"/>
              <a:t>Този въпрос не изисква правен </a:t>
            </a:r>
            <a:r>
              <a:rPr lang="ru-RU" sz="1200" baseline="30000" dirty="0"/>
              <a:t>анализ. </a:t>
            </a:r>
            <a:r>
              <a:rPr lang="ru-RU" sz="1200" baseline="30000" dirty="0"/>
              <a:t>Спорът не се ограничава само до правото. </a:t>
            </a:r>
            <a:r>
              <a:rPr lang="ru-RU" sz="1200" baseline="30000" dirty="0"/>
              <a:t>Той </a:t>
            </a:r>
            <a:r>
              <a:rPr lang="ru-RU" sz="1200" baseline="30000" dirty="0"/>
              <a:t>може да е резултат от междуличностни, технически или </a:t>
            </a:r>
            <a:r>
              <a:rPr lang="ru-RU" sz="1200" baseline="30000" dirty="0"/>
              <a:t>фактически </a:t>
            </a:r>
            <a:r>
              <a:rPr lang="ru-RU" sz="1200" baseline="30000" dirty="0"/>
              <a:t>елементи</a:t>
            </a:r>
            <a:r>
              <a:rPr lang="ru-RU" sz="1200" baseline="30000" dirty="0"/>
              <a:t>, </a:t>
            </a:r>
            <a:r>
              <a:rPr lang="ru-RU" sz="1200" baseline="30000" dirty="0"/>
              <a:t>дори </a:t>
            </a:r>
            <a:r>
              <a:rPr lang="ru-RU" sz="1200" baseline="30000" dirty="0"/>
              <a:t>и това да бъде </a:t>
            </a:r>
            <a:r>
              <a:rPr lang="ru-RU" sz="1200" baseline="30000" dirty="0"/>
              <a:t>анализирано </a:t>
            </a:r>
            <a:r>
              <a:rPr lang="ru-RU" sz="1200" baseline="30000" dirty="0"/>
              <a:t>от Съд </a:t>
            </a:r>
            <a:r>
              <a:rPr lang="ru-RU" sz="1200" baseline="30000" dirty="0"/>
              <a:t>от гледна точка на отговорностите.</a:t>
            </a:r>
            <a:endParaRPr lang="en-US" sz="1200" baseline="30000" dirty="0"/>
          </a:p>
          <a:p>
            <a:r>
              <a:rPr lang="en-US" sz="1600" baseline="30000" dirty="0">
                <a:solidFill>
                  <a:srgbClr val="77933C"/>
                </a:solidFill>
              </a:rPr>
              <a:t>  </a:t>
            </a:r>
            <a:br>
              <a:rPr lang="en-US" sz="1600" baseline="30000" dirty="0">
                <a:solidFill>
                  <a:srgbClr val="77933C"/>
                </a:solidFill>
              </a:rPr>
            </a:br>
            <a:r>
              <a:rPr lang="en-US" sz="1600" baseline="30000" dirty="0">
                <a:solidFill>
                  <a:srgbClr val="77933C"/>
                </a:solidFill>
              </a:rPr>
              <a:t>2 - </a:t>
            </a:r>
            <a:r>
              <a:rPr lang="ru-RU" sz="1600" baseline="30000" dirty="0">
                <a:solidFill>
                  <a:srgbClr val="77933C"/>
                </a:solidFill>
              </a:rPr>
              <a:t>Зная колко дължа и на кого </a:t>
            </a:r>
            <a:endParaRPr lang="ru-RU" sz="1600" baseline="30000" dirty="0" smtClean="0">
              <a:solidFill>
                <a:srgbClr val="77933C"/>
              </a:solidFill>
            </a:endParaRPr>
          </a:p>
          <a:p>
            <a:r>
              <a:rPr lang="ru-RU" sz="1200" baseline="30000" dirty="0"/>
              <a:t>Това е етапът за събиране и анализиране на информация. Бизнесменът трябва да има ясна представа за ситуацията. В случай на съмнение, </a:t>
            </a:r>
            <a:r>
              <a:rPr lang="ru-RU" sz="1200" baseline="30000" dirty="0"/>
              <a:t>трябва да  допълните тази информация сам или </a:t>
            </a:r>
            <a:r>
              <a:rPr lang="ru-RU" sz="1200" baseline="30000" dirty="0"/>
              <a:t>да се обърнете до </a:t>
            </a:r>
            <a:r>
              <a:rPr lang="ru-RU" sz="1200" baseline="30000" dirty="0"/>
              <a:t>данъчен, финансов, юридически съветник.</a:t>
            </a:r>
            <a:endParaRPr lang="en-US" sz="1200" baseline="30000" dirty="0"/>
          </a:p>
          <a:p>
            <a:r>
              <a:rPr lang="en-US" sz="1600" baseline="30000" dirty="0"/>
              <a:t>  </a:t>
            </a:r>
            <a:br>
              <a:rPr lang="en-US" sz="1600" baseline="30000" dirty="0"/>
            </a:br>
            <a:r>
              <a:rPr lang="en-US" sz="1600" baseline="30000" dirty="0">
                <a:solidFill>
                  <a:schemeClr val="accent3">
                    <a:lumMod val="75000"/>
                  </a:schemeClr>
                </a:solidFill>
              </a:rPr>
              <a:t>3 - </a:t>
            </a:r>
            <a:r>
              <a:rPr lang="ru-RU" sz="1600" baseline="30000" dirty="0">
                <a:solidFill>
                  <a:schemeClr val="accent3">
                    <a:lumMod val="75000"/>
                  </a:schemeClr>
                </a:solidFill>
              </a:rPr>
              <a:t>Налице е лична причина да не се </a:t>
            </a:r>
            <a:r>
              <a:rPr lang="ru-RU" sz="1600" baseline="30000" dirty="0" smtClean="0">
                <a:solidFill>
                  <a:schemeClr val="accent3">
                    <a:lumMod val="75000"/>
                  </a:schemeClr>
                </a:solidFill>
              </a:rPr>
              <a:t>плаща</a:t>
            </a:r>
          </a:p>
          <a:p>
            <a:r>
              <a:rPr lang="en-US" sz="1600" baseline="30000" dirty="0"/>
              <a:t/>
            </a:r>
            <a:br>
              <a:rPr lang="en-US" sz="1600" baseline="30000" dirty="0"/>
            </a:br>
            <a:r>
              <a:rPr lang="ru-RU" sz="1200" baseline="30000" dirty="0"/>
              <a:t>Предположението е, че бизнесменът знае, че е длъжник, но не иска да плати дълга. Налице е личен / емоционален конфликт, който трябва да се намали</a:t>
            </a:r>
            <a:r>
              <a:rPr lang="en-US" sz="1200" baseline="30000" dirty="0" smtClean="0"/>
              <a:t>.</a:t>
            </a:r>
            <a:endParaRPr lang="en-US" sz="1200" baseline="30000" dirty="0"/>
          </a:p>
          <a:p>
            <a:r>
              <a:rPr lang="en-US" sz="1600" baseline="30000" dirty="0"/>
              <a:t>  </a:t>
            </a:r>
            <a:br>
              <a:rPr lang="en-US" sz="1600" baseline="30000" dirty="0"/>
            </a:br>
            <a:r>
              <a:rPr lang="en-US" sz="1600" baseline="30000" dirty="0">
                <a:solidFill>
                  <a:schemeClr val="bg1">
                    <a:lumMod val="65000"/>
                  </a:schemeClr>
                </a:solidFill>
              </a:rPr>
              <a:t>4 - </a:t>
            </a:r>
            <a:r>
              <a:rPr lang="ru-RU" sz="1600" baseline="30000" dirty="0">
                <a:solidFill>
                  <a:schemeClr val="bg1">
                    <a:lumMod val="65000"/>
                  </a:schemeClr>
                </a:solidFill>
              </a:rPr>
              <a:t>Имам необходимите ресурси, за да платя</a:t>
            </a:r>
            <a:r>
              <a:rPr lang="en-US" sz="1600" baseline="30000" dirty="0">
                <a:solidFill>
                  <a:schemeClr val="bg1">
                    <a:lumMod val="65000"/>
                  </a:schemeClr>
                </a:solidFill>
              </a:rPr>
              <a:t/>
            </a:r>
            <a:br>
              <a:rPr lang="en-US" sz="1600" baseline="30000" dirty="0">
                <a:solidFill>
                  <a:schemeClr val="bg1">
                    <a:lumMod val="65000"/>
                  </a:schemeClr>
                </a:solidFill>
              </a:rPr>
            </a:br>
            <a:r>
              <a:rPr lang="ru-RU" sz="1200" baseline="30000" dirty="0"/>
              <a:t>По въпросите за възстановяване на </a:t>
            </a:r>
            <a:r>
              <a:rPr lang="bg-BG" sz="1200" baseline="30000" dirty="0" err="1"/>
              <a:t>неоспорени</a:t>
            </a:r>
            <a:r>
              <a:rPr lang="bg-BG" sz="1200" baseline="30000" dirty="0"/>
              <a:t> </a:t>
            </a:r>
            <a:r>
              <a:rPr lang="ru-RU" sz="1200" baseline="30000" dirty="0"/>
              <a:t>вземания, </a:t>
            </a:r>
            <a:r>
              <a:rPr lang="ru-RU" sz="1200" baseline="30000" dirty="0"/>
              <a:t>ситуацията попада в тази категория</a:t>
            </a:r>
            <a:r>
              <a:rPr lang="ru-RU" sz="1200" baseline="30000" dirty="0"/>
              <a:t>. </a:t>
            </a:r>
            <a:r>
              <a:rPr lang="ru-RU" sz="1200" baseline="30000" dirty="0"/>
              <a:t>Бизнесменът като длъжник трябва да поеме инициативата и да се свърже с кредитора, за да се избегне значително влошаване на позицията му, което би довело до съдебно дело (високи разходи, риск от запор, риск от кредитна проверка, което може да доведе до фалит).</a:t>
            </a:r>
            <a:endParaRPr lang="en-US" sz="1200" baseline="30000" dirty="0"/>
          </a:p>
        </p:txBody>
      </p:sp>
      <p:sp>
        <p:nvSpPr>
          <p:cNvPr id="111" name="Rectangle 110"/>
          <p:cNvSpPr/>
          <p:nvPr/>
        </p:nvSpPr>
        <p:spPr>
          <a:xfrm>
            <a:off x="4147958" y="8302944"/>
            <a:ext cx="2427381" cy="5878532"/>
          </a:xfrm>
          <a:prstGeom prst="rect">
            <a:avLst/>
          </a:prstGeom>
        </p:spPr>
        <p:txBody>
          <a:bodyPr wrap="square">
            <a:spAutoFit/>
          </a:bodyPr>
          <a:lstStyle/>
          <a:p>
            <a:r>
              <a:rPr lang="bg-BG" sz="1600" baseline="30000" dirty="0">
                <a:solidFill>
                  <a:schemeClr val="accent3">
                    <a:lumMod val="75000"/>
                  </a:schemeClr>
                </a:solidFill>
              </a:rPr>
              <a:t>Аз не </a:t>
            </a:r>
            <a:r>
              <a:rPr lang="bg-BG" sz="1600" baseline="30000" dirty="0" smtClean="0">
                <a:solidFill>
                  <a:schemeClr val="accent3">
                    <a:lumMod val="75000"/>
                  </a:schemeClr>
                </a:solidFill>
              </a:rPr>
              <a:t>съм длъжника</a:t>
            </a:r>
            <a:endParaRPr lang="en-US" sz="1600" baseline="30000" dirty="0">
              <a:solidFill>
                <a:schemeClr val="accent3">
                  <a:lumMod val="75000"/>
                </a:schemeClr>
              </a:solidFill>
            </a:endParaRPr>
          </a:p>
          <a:p>
            <a:r>
              <a:rPr lang="en-US" sz="1200" baseline="30000" dirty="0"/>
              <a:t> </a:t>
            </a:r>
            <a:br>
              <a:rPr lang="en-US" sz="1200" baseline="30000" dirty="0"/>
            </a:br>
            <a:r>
              <a:rPr lang="en-US" sz="1600" baseline="30000" dirty="0">
                <a:solidFill>
                  <a:schemeClr val="bg1">
                    <a:lumMod val="65000"/>
                  </a:schemeClr>
                </a:solidFill>
              </a:rPr>
              <a:t>9 - </a:t>
            </a:r>
            <a:r>
              <a:rPr lang="ru-RU" sz="1600" baseline="30000" dirty="0">
                <a:solidFill>
                  <a:schemeClr val="bg1">
                    <a:lumMod val="65000"/>
                  </a:schemeClr>
                </a:solidFill>
              </a:rPr>
              <a:t>Аз знам защо другата страна неправилно </a:t>
            </a:r>
            <a:r>
              <a:rPr lang="ru-RU" sz="1600" baseline="30000" dirty="0" smtClean="0">
                <a:solidFill>
                  <a:schemeClr val="bg1">
                    <a:lumMod val="65000"/>
                  </a:schemeClr>
                </a:solidFill>
              </a:rPr>
              <a:t>смята, </a:t>
            </a:r>
            <a:r>
              <a:rPr lang="ru-RU" sz="1600" baseline="30000" dirty="0">
                <a:solidFill>
                  <a:schemeClr val="bg1">
                    <a:lumMod val="65000"/>
                  </a:schemeClr>
                </a:solidFill>
              </a:rPr>
              <a:t>че е </a:t>
            </a:r>
            <a:r>
              <a:rPr lang="ru-RU" sz="1600" baseline="30000" dirty="0" smtClean="0">
                <a:solidFill>
                  <a:schemeClr val="bg1">
                    <a:lumMod val="65000"/>
                  </a:schemeClr>
                </a:solidFill>
              </a:rPr>
              <a:t>кредитор</a:t>
            </a:r>
            <a:endParaRPr lang="en-US" sz="1600" baseline="30000" dirty="0">
              <a:solidFill>
                <a:schemeClr val="bg1">
                  <a:lumMod val="65000"/>
                </a:schemeClr>
              </a:solidFill>
            </a:endParaRPr>
          </a:p>
          <a:p>
            <a:endParaRPr lang="bg-BG" sz="1600" baseline="30000" dirty="0" smtClean="0">
              <a:solidFill>
                <a:schemeClr val="bg1">
                  <a:lumMod val="65000"/>
                </a:schemeClr>
              </a:solidFill>
            </a:endParaRPr>
          </a:p>
          <a:p>
            <a:r>
              <a:rPr lang="ru-RU" sz="1200" baseline="30000" dirty="0" smtClean="0"/>
              <a:t>Спорът </a:t>
            </a:r>
            <a:r>
              <a:rPr lang="ru-RU" sz="1200" baseline="30000" dirty="0"/>
              <a:t>се решава чрез споделяне на информация. Всяка страна подобрява нивото си на информация, така че това, което е ясно в даден момент , </a:t>
            </a:r>
            <a:r>
              <a:rPr lang="ru-RU" sz="1200" baseline="30000" dirty="0" smtClean="0"/>
              <a:t>в </a:t>
            </a:r>
            <a:r>
              <a:rPr lang="ru-RU" sz="1200" baseline="30000" dirty="0"/>
              <a:t>следващия </a:t>
            </a:r>
            <a:r>
              <a:rPr lang="ru-RU" sz="1200" baseline="30000" dirty="0" smtClean="0"/>
              <a:t>може </a:t>
            </a:r>
            <a:r>
              <a:rPr lang="ru-RU" sz="1200" baseline="30000" dirty="0"/>
              <a:t>да бъде потвърдено или опровергано.</a:t>
            </a:r>
          </a:p>
          <a:p>
            <a:r>
              <a:rPr lang="ru-RU" sz="1200" baseline="30000" dirty="0"/>
              <a:t>Този процес предполага изпитването на нечия устойчивост. Това също така означава, че бизнесменът трябва да може да чува и да проявява интерес да чуе гледната точка на другия. Това може да реши редица недоразумения.</a:t>
            </a:r>
          </a:p>
          <a:p>
            <a:pPr lvl="1"/>
            <a:endParaRPr lang="en-US" sz="1200" baseline="30000" dirty="0"/>
          </a:p>
          <a:p>
            <a:r>
              <a:rPr lang="en-US" sz="1600" baseline="30000" dirty="0">
                <a:solidFill>
                  <a:schemeClr val="accent3">
                    <a:lumMod val="75000"/>
                  </a:schemeClr>
                </a:solidFill>
              </a:rPr>
              <a:t>10 - </a:t>
            </a:r>
            <a:r>
              <a:rPr lang="ru-RU" sz="1600" baseline="30000" dirty="0">
                <a:solidFill>
                  <a:schemeClr val="accent3">
                    <a:lumMod val="75000"/>
                  </a:schemeClr>
                </a:solidFill>
              </a:rPr>
              <a:t>Другата страна има лична причина да иска нещо от </a:t>
            </a:r>
            <a:r>
              <a:rPr lang="ru-RU" sz="1600" baseline="30000" dirty="0" smtClean="0">
                <a:solidFill>
                  <a:schemeClr val="accent3">
                    <a:lumMod val="75000"/>
                  </a:schemeClr>
                </a:solidFill>
              </a:rPr>
              <a:t>мен</a:t>
            </a:r>
          </a:p>
          <a:p>
            <a:r>
              <a:rPr lang="en-US" sz="1200" baseline="30000" dirty="0"/>
              <a:t/>
            </a:r>
            <a:br>
              <a:rPr lang="en-US" sz="1200" baseline="30000" dirty="0"/>
            </a:br>
            <a:r>
              <a:rPr lang="ru-RU" sz="1200" baseline="30000" dirty="0"/>
              <a:t>Просто казано, другата страна Ви е ядосана. Търговски спор или гражданско дело може да се реши като се намери начин или претекст за разрешаването на спора, когато действителната причина е </a:t>
            </a:r>
            <a:r>
              <a:rPr lang="ru-RU" sz="1200" baseline="30000" dirty="0"/>
              <a:t>от личен </a:t>
            </a:r>
            <a:r>
              <a:rPr lang="ru-RU" sz="1200" baseline="30000" dirty="0"/>
              <a:t>характер. Налице е значителна стъпка между несъгласието, разбирането "има право да" и  стaртиралия спор. Човек може да се почувства обиден, отчаян, разочарован. </a:t>
            </a:r>
            <a:r>
              <a:rPr lang="ru-RU" sz="1200" baseline="30000" dirty="0"/>
              <a:t>Правният спор е “повод за война”, изразявайки нечии емоции с чувство за </a:t>
            </a:r>
            <a:r>
              <a:rPr lang="ru-RU" sz="1200" baseline="30000" dirty="0" smtClean="0"/>
              <a:t>правдоподобност. </a:t>
            </a:r>
            <a:r>
              <a:rPr lang="ru-RU" sz="1200" baseline="30000" dirty="0"/>
              <a:t>Медиацията е най-подходяща за разрешаването на такъв вид спорове.</a:t>
            </a:r>
            <a:endParaRPr lang="en-US" sz="1200" baseline="30000" dirty="0"/>
          </a:p>
          <a:p>
            <a:r>
              <a:rPr lang="en-US" sz="1200" baseline="30000" dirty="0" smtClean="0"/>
              <a:t>  </a:t>
            </a:r>
            <a:r>
              <a:rPr lang="en-US" sz="1200" baseline="30000" dirty="0"/>
              <a:t/>
            </a:r>
            <a:br>
              <a:rPr lang="en-US" sz="1200" baseline="30000" dirty="0"/>
            </a:br>
            <a:r>
              <a:rPr lang="en-US" sz="1600" baseline="30000" dirty="0">
                <a:solidFill>
                  <a:schemeClr val="bg1">
                    <a:lumMod val="65000"/>
                  </a:schemeClr>
                </a:solidFill>
              </a:rPr>
              <a:t>11 - </a:t>
            </a:r>
            <a:r>
              <a:rPr lang="ru-RU" sz="1600" baseline="30000" dirty="0">
                <a:solidFill>
                  <a:schemeClr val="bg1">
                    <a:lumMod val="65000"/>
                  </a:schemeClr>
                </a:solidFill>
              </a:rPr>
              <a:t>Другата страна има различно разбиране / интерпретиране на фактите, на правата </a:t>
            </a:r>
            <a:r>
              <a:rPr lang="ru-RU" sz="1600" baseline="30000" dirty="0" smtClean="0">
                <a:solidFill>
                  <a:schemeClr val="bg1">
                    <a:lumMod val="65000"/>
                  </a:schemeClr>
                </a:solidFill>
              </a:rPr>
              <a:t>си</a:t>
            </a:r>
          </a:p>
          <a:p>
            <a:r>
              <a:rPr lang="en-US" sz="1200" baseline="30000" dirty="0"/>
              <a:t/>
            </a:r>
            <a:br>
              <a:rPr lang="en-US" sz="1200" baseline="30000" dirty="0"/>
            </a:br>
            <a:r>
              <a:rPr lang="ru-RU" sz="1200" baseline="30000" dirty="0"/>
              <a:t>Споделянето на информация, не означава непременно, че страните ще се споразумеят за това, което следва да бъде заключено от тази информация. Следователно страните могат да не са съгласни единствено по принципните въпроси, което ще дикту поведението им в бъдеще. Официалното решение е подходящо средство за справяне с този проблем.</a:t>
            </a:r>
            <a:endParaRPr lang="en-US" sz="1200" baseline="30000" dirty="0"/>
          </a:p>
        </p:txBody>
      </p:sp>
      <p:sp>
        <p:nvSpPr>
          <p:cNvPr id="112" name="Rectangle 111"/>
          <p:cNvSpPr/>
          <p:nvPr/>
        </p:nvSpPr>
        <p:spPr>
          <a:xfrm>
            <a:off x="7234807" y="8019615"/>
            <a:ext cx="2394248" cy="5468164"/>
          </a:xfrm>
          <a:prstGeom prst="rect">
            <a:avLst/>
          </a:prstGeom>
        </p:spPr>
        <p:txBody>
          <a:bodyPr wrap="square">
            <a:spAutoFit/>
          </a:bodyPr>
          <a:lstStyle/>
          <a:p>
            <a:r>
              <a:rPr lang="ru-RU" sz="1600" baseline="30000" dirty="0">
                <a:solidFill>
                  <a:schemeClr val="accent3">
                    <a:lumMod val="75000"/>
                  </a:schemeClr>
                </a:solidFill>
              </a:rPr>
              <a:t>Аз </a:t>
            </a:r>
            <a:r>
              <a:rPr lang="ru-RU" sz="1600" baseline="30000" dirty="0">
                <a:solidFill>
                  <a:schemeClr val="accent3">
                    <a:lumMod val="75000"/>
                  </a:schemeClr>
                </a:solidFill>
              </a:rPr>
              <a:t>съм </a:t>
            </a:r>
            <a:r>
              <a:rPr lang="ru-RU" sz="1600" baseline="30000" dirty="0">
                <a:solidFill>
                  <a:schemeClr val="accent3">
                    <a:lumMod val="75000"/>
                  </a:schemeClr>
                </a:solidFill>
              </a:rPr>
              <a:t>длъжника, но </a:t>
            </a:r>
            <a:r>
              <a:rPr lang="bg-BG" sz="1600" baseline="30000" dirty="0">
                <a:solidFill>
                  <a:schemeClr val="accent3">
                    <a:lumMod val="75000"/>
                  </a:schemeClr>
                </a:solidFill>
              </a:rPr>
              <a:t>и другата страна е длъжник</a:t>
            </a:r>
          </a:p>
          <a:p>
            <a:r>
              <a:rPr lang="en-US" sz="1200" baseline="30000" dirty="0">
                <a:solidFill>
                  <a:srgbClr val="008000"/>
                </a:solidFill>
              </a:rPr>
              <a:t/>
            </a:r>
            <a:br>
              <a:rPr lang="en-US" sz="1200" baseline="30000" dirty="0">
                <a:solidFill>
                  <a:srgbClr val="008000"/>
                </a:solidFill>
              </a:rPr>
            </a:br>
            <a:r>
              <a:rPr lang="en-US" sz="1600" baseline="30000" dirty="0" smtClean="0">
                <a:solidFill>
                  <a:srgbClr val="008000"/>
                </a:solidFill>
              </a:rPr>
              <a:t>5 - </a:t>
            </a:r>
            <a:r>
              <a:rPr lang="ru-RU" sz="1600" baseline="30000" dirty="0">
                <a:solidFill>
                  <a:schemeClr val="accent3">
                    <a:lumMod val="75000"/>
                  </a:schemeClr>
                </a:solidFill>
              </a:rPr>
              <a:t>Всяка страна знае какво  дължи на  </a:t>
            </a:r>
            <a:r>
              <a:rPr lang="ru-RU" sz="1600" baseline="30000" dirty="0" smtClean="0">
                <a:solidFill>
                  <a:schemeClr val="accent3">
                    <a:lumMod val="75000"/>
                  </a:schemeClr>
                </a:solidFill>
              </a:rPr>
              <a:t>другата</a:t>
            </a:r>
            <a:endParaRPr lang="ru-RU" sz="1600" baseline="30000" dirty="0">
              <a:solidFill>
                <a:schemeClr val="accent3">
                  <a:lumMod val="75000"/>
                </a:schemeClr>
              </a:solidFill>
            </a:endParaRPr>
          </a:p>
          <a:p>
            <a:r>
              <a:rPr lang="ru-RU" sz="1200" baseline="30000" dirty="0"/>
              <a:t>Всяка от страните може да приеме, добросъвестно, че е кредитор на </a:t>
            </a:r>
            <a:r>
              <a:rPr lang="ru-RU" sz="1200" baseline="30000" dirty="0"/>
              <a:t>другата (убеждение</a:t>
            </a:r>
            <a:r>
              <a:rPr lang="ru-RU" sz="1200" baseline="30000" dirty="0"/>
              <a:t>). </a:t>
            </a:r>
            <a:r>
              <a:rPr lang="ru-RU" sz="1200" baseline="30000" dirty="0"/>
              <a:t>Споделянето на информация спомага за решаване на дисбаланса при </a:t>
            </a:r>
            <a:r>
              <a:rPr lang="ru-RU" sz="1200" baseline="30000" dirty="0" smtClean="0"/>
              <a:t>взаимоотношенията между спорещите. </a:t>
            </a:r>
            <a:r>
              <a:rPr lang="ru-RU" sz="1200" baseline="30000" dirty="0"/>
              <a:t>Този процес на обективизиране на реалностат е от основно значение за разбирането на спора по мотивиран и разумен начин.</a:t>
            </a:r>
          </a:p>
          <a:p>
            <a:pPr lvl="1"/>
            <a:endParaRPr lang="en-US" sz="1200" baseline="30000" dirty="0" smtClean="0"/>
          </a:p>
          <a:p>
            <a:r>
              <a:rPr lang="en-US" sz="1200" baseline="30000" dirty="0" smtClean="0"/>
              <a:t>  </a:t>
            </a:r>
            <a:r>
              <a:rPr lang="en-US" sz="1200" baseline="30000" dirty="0"/>
              <a:t/>
            </a:r>
            <a:br>
              <a:rPr lang="en-US" sz="1200" baseline="30000" dirty="0"/>
            </a:br>
            <a:r>
              <a:rPr lang="en-US" sz="1600" baseline="30000" dirty="0">
                <a:solidFill>
                  <a:schemeClr val="accent3">
                    <a:lumMod val="75000"/>
                  </a:schemeClr>
                </a:solidFill>
              </a:rPr>
              <a:t>6 - </a:t>
            </a:r>
            <a:r>
              <a:rPr lang="ru-RU" sz="1600" baseline="30000" dirty="0">
                <a:solidFill>
                  <a:schemeClr val="accent3">
                    <a:lumMod val="75000"/>
                  </a:schemeClr>
                </a:solidFill>
              </a:rPr>
              <a:t>Налице е лична / междуличностна причина за </a:t>
            </a:r>
            <a:r>
              <a:rPr lang="ru-RU" sz="1600" baseline="30000" dirty="0" smtClean="0">
                <a:solidFill>
                  <a:schemeClr val="accent3">
                    <a:lumMod val="75000"/>
                  </a:schemeClr>
                </a:solidFill>
              </a:rPr>
              <a:t>несъгласие</a:t>
            </a:r>
            <a:endParaRPr lang="bg-BG" sz="1600" baseline="30000" dirty="0">
              <a:solidFill>
                <a:schemeClr val="accent3">
                  <a:lumMod val="75000"/>
                </a:schemeClr>
              </a:solidFill>
            </a:endParaRPr>
          </a:p>
          <a:p>
            <a:endParaRPr lang="bg-BG" sz="1600" baseline="30000" dirty="0">
              <a:solidFill>
                <a:schemeClr val="accent3">
                  <a:lumMod val="75000"/>
                </a:schemeClr>
              </a:solidFill>
            </a:endParaRPr>
          </a:p>
          <a:p>
            <a:r>
              <a:rPr lang="ru-RU" sz="1200" baseline="30000" dirty="0" smtClean="0"/>
              <a:t>Емоциите играят роля тук. </a:t>
            </a:r>
            <a:r>
              <a:rPr lang="ru-RU" sz="1200" baseline="30000" dirty="0"/>
              <a:t>Всеки говори за разумно разрешаване на спора, но страните не искат да </a:t>
            </a:r>
            <a:r>
              <a:rPr lang="ru-RU" sz="1200" baseline="30000" dirty="0" smtClean="0"/>
              <a:t>се и </a:t>
            </a:r>
            <a:r>
              <a:rPr lang="ru-RU" sz="1200" baseline="30000" dirty="0"/>
              <a:t>помисли за този вариант. Важно е да се </a:t>
            </a:r>
            <a:r>
              <a:rPr lang="ru-RU" sz="1200" baseline="30000" dirty="0" smtClean="0"/>
              <a:t>признаят </a:t>
            </a:r>
            <a:r>
              <a:rPr lang="ru-RU" sz="1200" baseline="30000" dirty="0"/>
              <a:t>и "</a:t>
            </a:r>
            <a:r>
              <a:rPr lang="ru-RU" sz="1200" baseline="30000" dirty="0" smtClean="0"/>
              <a:t>преодолеят"  </a:t>
            </a:r>
            <a:r>
              <a:rPr lang="ru-RU" sz="1200" baseline="30000" dirty="0"/>
              <a:t>емоциите, така че страните да намерят начин за излизане от тази безизходна ситуация.</a:t>
            </a:r>
            <a:endParaRPr lang="en-US" sz="1200" baseline="30000" dirty="0"/>
          </a:p>
          <a:p>
            <a:r>
              <a:rPr lang="en-US" sz="1600" baseline="30000" dirty="0"/>
              <a:t>  </a:t>
            </a:r>
            <a:br>
              <a:rPr lang="en-US" sz="1600" baseline="30000" dirty="0"/>
            </a:br>
            <a:r>
              <a:rPr lang="en-US" sz="1600" baseline="30000" dirty="0">
                <a:solidFill>
                  <a:schemeClr val="bg1">
                    <a:lumMod val="65000"/>
                  </a:schemeClr>
                </a:solidFill>
              </a:rPr>
              <a:t>7 </a:t>
            </a:r>
            <a:r>
              <a:rPr lang="en-US" sz="1600" baseline="30000" dirty="0" smtClean="0">
                <a:solidFill>
                  <a:schemeClr val="bg1">
                    <a:lumMod val="65000"/>
                  </a:schemeClr>
                </a:solidFill>
              </a:rPr>
              <a:t>– </a:t>
            </a:r>
            <a:r>
              <a:rPr lang="ru-RU" sz="1600" baseline="30000" dirty="0" smtClean="0">
                <a:solidFill>
                  <a:schemeClr val="bg1">
                    <a:lumMod val="65000"/>
                  </a:schemeClr>
                </a:solidFill>
              </a:rPr>
              <a:t>Съществува материална </a:t>
            </a:r>
            <a:r>
              <a:rPr lang="ru-RU" sz="1600" baseline="30000" dirty="0">
                <a:solidFill>
                  <a:schemeClr val="bg1">
                    <a:lumMod val="65000"/>
                  </a:schemeClr>
                </a:solidFill>
              </a:rPr>
              <a:t>/ финансова пречка за решаване на </a:t>
            </a:r>
            <a:r>
              <a:rPr lang="ru-RU" sz="1600" baseline="30000" dirty="0" smtClean="0">
                <a:solidFill>
                  <a:schemeClr val="bg1">
                    <a:lumMod val="65000"/>
                  </a:schemeClr>
                </a:solidFill>
              </a:rPr>
              <a:t>спора</a:t>
            </a:r>
          </a:p>
          <a:p>
            <a:endParaRPr lang="ru-RU" sz="1600" baseline="30000" dirty="0">
              <a:solidFill>
                <a:schemeClr val="bg1">
                  <a:lumMod val="65000"/>
                </a:schemeClr>
              </a:solidFill>
            </a:endParaRPr>
          </a:p>
          <a:p>
            <a:r>
              <a:rPr lang="ru-RU" sz="1200" baseline="30000" dirty="0"/>
              <a:t>В тази хипотетична ситуация страните са изправени пред практически трудности. Тъй като никой не може да "изкара вода от камък", независимо от легитимността на твърдението, страните трябва да приемат материалната реалност.</a:t>
            </a:r>
            <a:endParaRPr lang="en-US" sz="1200" baseline="30000" dirty="0"/>
          </a:p>
          <a:p>
            <a:r>
              <a:rPr lang="en-US" sz="1600" baseline="30000" dirty="0">
                <a:solidFill>
                  <a:srgbClr val="A6A6A6"/>
                </a:solidFill>
              </a:rPr>
              <a:t>  </a:t>
            </a:r>
            <a:br>
              <a:rPr lang="en-US" sz="1600" baseline="30000" dirty="0">
                <a:solidFill>
                  <a:srgbClr val="A6A6A6"/>
                </a:solidFill>
              </a:rPr>
            </a:br>
            <a:r>
              <a:rPr lang="en-US" sz="1600" baseline="30000" dirty="0">
                <a:solidFill>
                  <a:srgbClr val="A6A6A6"/>
                </a:solidFill>
              </a:rPr>
              <a:t>8 - </a:t>
            </a:r>
            <a:r>
              <a:rPr lang="bg-BG" sz="1600" baseline="30000" dirty="0">
                <a:solidFill>
                  <a:srgbClr val="A6A6A6"/>
                </a:solidFill>
              </a:rPr>
              <a:t>Спорът </a:t>
            </a:r>
            <a:r>
              <a:rPr lang="en-US" sz="1600" baseline="30000" dirty="0">
                <a:solidFill>
                  <a:srgbClr val="A6A6A6"/>
                </a:solidFill>
              </a:rPr>
              <a:t>e </a:t>
            </a:r>
            <a:r>
              <a:rPr lang="bg-BG" sz="1600" baseline="30000" dirty="0" smtClean="0">
                <a:solidFill>
                  <a:srgbClr val="A6A6A6"/>
                </a:solidFill>
              </a:rPr>
              <a:t>принципен</a:t>
            </a:r>
          </a:p>
          <a:p>
            <a:r>
              <a:rPr lang="ru-RU" sz="1200" baseline="30000" dirty="0"/>
              <a:t>Страните предоставят решението на спора на трето </a:t>
            </a:r>
            <a:r>
              <a:rPr lang="ru-RU" sz="1200" baseline="30000" dirty="0" smtClean="0"/>
              <a:t>лице.</a:t>
            </a:r>
            <a:endParaRPr lang="en-US" sz="1200" baseline="30000" dirty="0"/>
          </a:p>
        </p:txBody>
      </p:sp>
      <p:sp>
        <p:nvSpPr>
          <p:cNvPr id="113" name="Rectangle 112"/>
          <p:cNvSpPr/>
          <p:nvPr/>
        </p:nvSpPr>
        <p:spPr>
          <a:xfrm>
            <a:off x="436903" y="14601405"/>
            <a:ext cx="4253013" cy="369332"/>
          </a:xfrm>
          <a:prstGeom prst="rect">
            <a:avLst/>
          </a:prstGeom>
        </p:spPr>
        <p:txBody>
          <a:bodyPr wrap="square">
            <a:spAutoFit/>
          </a:bodyPr>
          <a:lstStyle/>
          <a:p>
            <a:r>
              <a:rPr lang="ru-RU" sz="900" baseline="30000" dirty="0"/>
              <a:t>Тази публикация е изготвена с финансовата подкрепа на Програма Правосъдие на Европейския съюз. Съдържанието на тази публикация е отговорност единствено на консорциума на PRE-SOLVE и по никакъв начин не  отразява възгледите на Европейската комисия</a:t>
            </a:r>
            <a:r>
              <a:rPr lang="ru-RU" sz="900" baseline="30000" dirty="0" smtClean="0"/>
              <a:t>.</a:t>
            </a:r>
            <a:endParaRPr lang="en-US" sz="900" baseline="30000" dirty="0"/>
          </a:p>
        </p:txBody>
      </p:sp>
      <p:pic>
        <p:nvPicPr>
          <p:cNvPr id="114" name="Picture 113" descr="europe.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187860" y="14386268"/>
            <a:ext cx="831866" cy="578313"/>
          </a:xfrm>
          <a:prstGeom prst="rect">
            <a:avLst/>
          </a:prstGeom>
        </p:spPr>
      </p:pic>
      <p:pic>
        <p:nvPicPr>
          <p:cNvPr id="115" name="Picture 114" descr="Ced.jp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886948" y="14304526"/>
            <a:ext cx="676334" cy="660055"/>
          </a:xfrm>
          <a:prstGeom prst="rect">
            <a:avLst/>
          </a:prstGeom>
        </p:spPr>
      </p:pic>
      <p:pic>
        <p:nvPicPr>
          <p:cNvPr id="116" name="Picture 115" descr="beci.jp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707911" y="14479508"/>
            <a:ext cx="852871" cy="483587"/>
          </a:xfrm>
          <a:prstGeom prst="rect">
            <a:avLst/>
          </a:prstGeom>
        </p:spPr>
      </p:pic>
      <p:sp>
        <p:nvSpPr>
          <p:cNvPr id="117" name="Rectangle 116"/>
          <p:cNvSpPr/>
          <p:nvPr/>
        </p:nvSpPr>
        <p:spPr>
          <a:xfrm>
            <a:off x="5941503" y="14401351"/>
            <a:ext cx="1030359" cy="400110"/>
          </a:xfrm>
          <a:prstGeom prst="rect">
            <a:avLst/>
          </a:prstGeom>
        </p:spPr>
        <p:txBody>
          <a:bodyPr wrap="square">
            <a:spAutoFit/>
          </a:bodyPr>
          <a:lstStyle/>
          <a:p>
            <a:r>
              <a:rPr lang="en-GB" sz="1000" baseline="30000" dirty="0">
                <a:solidFill>
                  <a:srgbClr val="003399"/>
                </a:solidFill>
              </a:rPr>
              <a:t>Co-funded by the </a:t>
            </a:r>
            <a:br>
              <a:rPr lang="en-GB" sz="1000" baseline="30000" dirty="0">
                <a:solidFill>
                  <a:srgbClr val="003399"/>
                </a:solidFill>
              </a:rPr>
            </a:br>
            <a:r>
              <a:rPr lang="en-GB" sz="1000" baseline="30000" dirty="0">
                <a:solidFill>
                  <a:srgbClr val="003399"/>
                </a:solidFill>
              </a:rPr>
              <a:t>Justice Programme </a:t>
            </a:r>
          </a:p>
          <a:p>
            <a:r>
              <a:rPr lang="en-GB" sz="1000" baseline="30000" dirty="0">
                <a:solidFill>
                  <a:srgbClr val="003399"/>
                </a:solidFill>
              </a:rPr>
              <a:t>of the European Union</a:t>
            </a:r>
          </a:p>
        </p:txBody>
      </p:sp>
      <p:pic>
        <p:nvPicPr>
          <p:cNvPr id="118" name="Picture 117" descr="Logo_EUROCHAMBRES_colour.jp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7041793" y="14549955"/>
            <a:ext cx="1215946" cy="309162"/>
          </a:xfrm>
          <a:prstGeom prst="rect">
            <a:avLst/>
          </a:prstGeom>
        </p:spPr>
      </p:pic>
      <p:sp>
        <p:nvSpPr>
          <p:cNvPr id="119" name="Rectangle 118"/>
          <p:cNvSpPr/>
          <p:nvPr/>
        </p:nvSpPr>
        <p:spPr>
          <a:xfrm>
            <a:off x="6971862" y="14396221"/>
            <a:ext cx="730193" cy="194925"/>
          </a:xfrm>
          <a:prstGeom prst="rect">
            <a:avLst/>
          </a:prstGeom>
        </p:spPr>
        <p:txBody>
          <a:bodyPr wrap="square">
            <a:spAutoFit/>
          </a:bodyPr>
          <a:lstStyle/>
          <a:p>
            <a:r>
              <a:rPr lang="en-US" sz="1000" baseline="30000" dirty="0">
                <a:solidFill>
                  <a:srgbClr val="003399"/>
                </a:solidFill>
              </a:rPr>
              <a:t>Coordinated by             </a:t>
            </a:r>
          </a:p>
        </p:txBody>
      </p:sp>
      <p:sp>
        <p:nvSpPr>
          <p:cNvPr id="120" name="Rectangle 119"/>
          <p:cNvSpPr/>
          <p:nvPr/>
        </p:nvSpPr>
        <p:spPr>
          <a:xfrm>
            <a:off x="8779875" y="14373344"/>
            <a:ext cx="1363656" cy="194925"/>
          </a:xfrm>
          <a:prstGeom prst="rect">
            <a:avLst/>
          </a:prstGeom>
        </p:spPr>
        <p:txBody>
          <a:bodyPr wrap="square">
            <a:spAutoFit/>
          </a:bodyPr>
          <a:lstStyle/>
          <a:p>
            <a:r>
              <a:rPr lang="en-US" sz="1000" baseline="30000" dirty="0">
                <a:solidFill>
                  <a:srgbClr val="003399"/>
                </a:solidFill>
              </a:rPr>
              <a:t>Developed with the expertise of</a:t>
            </a:r>
          </a:p>
        </p:txBody>
      </p:sp>
    </p:spTree>
    <p:extLst>
      <p:ext uri="{BB962C8B-B14F-4D97-AF65-F5344CB8AC3E}">
        <p14:creationId xmlns:p14="http://schemas.microsoft.com/office/powerpoint/2010/main" val="42407173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177</TotalTime>
  <Words>742</Words>
  <Application>Microsoft Office PowerPoint</Application>
  <PresentationFormat>Custom</PresentationFormat>
  <Paragraphs>222</Paragraphs>
  <Slides>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Office Theme</vt:lpstr>
      <vt:lpstr>Инструмент 5 Възможности за разрешаване на спорове Схема за изпълнение на жалбоподателя/кредитора</vt:lpstr>
      <vt:lpstr>PowerPoint Presentation</vt:lpstr>
    </vt:vector>
  </TitlesOfParts>
  <Company>ESAPV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 5 : Conflict resolution options  Process for complainant / creditor</dc:title>
  <dc:creator>guillaume ancion</dc:creator>
  <cp:lastModifiedBy>Stefan</cp:lastModifiedBy>
  <cp:revision>38</cp:revision>
  <dcterms:created xsi:type="dcterms:W3CDTF">2017-01-31T22:51:52Z</dcterms:created>
  <dcterms:modified xsi:type="dcterms:W3CDTF">2017-03-25T17:49:58Z</dcterms:modified>
</cp:coreProperties>
</file>